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0" r:id="rId2"/>
    <p:sldId id="302" r:id="rId3"/>
    <p:sldId id="310" r:id="rId4"/>
    <p:sldId id="290" r:id="rId5"/>
    <p:sldId id="292" r:id="rId6"/>
    <p:sldId id="295" r:id="rId7"/>
    <p:sldId id="291" r:id="rId8"/>
    <p:sldId id="258" r:id="rId9"/>
    <p:sldId id="257" r:id="rId10"/>
    <p:sldId id="294" r:id="rId11"/>
    <p:sldId id="260" r:id="rId12"/>
    <p:sldId id="261" r:id="rId13"/>
    <p:sldId id="262" r:id="rId14"/>
    <p:sldId id="265" r:id="rId15"/>
    <p:sldId id="299" r:id="rId16"/>
    <p:sldId id="266" r:id="rId17"/>
    <p:sldId id="280" r:id="rId18"/>
    <p:sldId id="281" r:id="rId19"/>
    <p:sldId id="314" r:id="rId20"/>
    <p:sldId id="305" r:id="rId21"/>
    <p:sldId id="308" r:id="rId22"/>
    <p:sldId id="311" r:id="rId23"/>
    <p:sldId id="312" r:id="rId24"/>
    <p:sldId id="304" r:id="rId25"/>
    <p:sldId id="267" r:id="rId26"/>
    <p:sldId id="313" r:id="rId27"/>
    <p:sldId id="269" r:id="rId28"/>
    <p:sldId id="270" r:id="rId29"/>
    <p:sldId id="271" r:id="rId30"/>
    <p:sldId id="277" r:id="rId31"/>
    <p:sldId id="272" r:id="rId32"/>
    <p:sldId id="273" r:id="rId33"/>
    <p:sldId id="274" r:id="rId34"/>
    <p:sldId id="278" r:id="rId35"/>
    <p:sldId id="284" r:id="rId36"/>
    <p:sldId id="285" r:id="rId37"/>
    <p:sldId id="286" r:id="rId38"/>
    <p:sldId id="315" r:id="rId39"/>
    <p:sldId id="287" r:id="rId40"/>
    <p:sldId id="296" r:id="rId41"/>
    <p:sldId id="289" r:id="rId42"/>
    <p:sldId id="275" r:id="rId43"/>
    <p:sldId id="288" r:id="rId44"/>
    <p:sldId id="283" r:id="rId45"/>
    <p:sldId id="303" r:id="rId46"/>
    <p:sldId id="301" r:id="rId47"/>
    <p:sldId id="30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UVo36SFXcZgzpPTjY1UCg==" hashData="2tyrS4ZAgOel+dG2Jkm2YInS1Y6Kkkp6vK2PlkEBri3lIpzcbWX3Y1qowh3aFOCR1X7DZPge9/nxh5wgsIK+L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51"/>
    <p:restoredTop sz="96327"/>
  </p:normalViewPr>
  <p:slideViewPr>
    <p:cSldViewPr snapToGrid="0" snapToObjects="1">
      <p:cViewPr varScale="1">
        <p:scale>
          <a:sx n="84" d="100"/>
          <a:sy n="84" d="100"/>
        </p:scale>
        <p:origin x="192"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1791F-E7D1-3E44-9C37-E3AF876E95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EBBB0E-A472-9A4F-855F-30BB0C2FCE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E74C91-E5CC-1043-A8C8-E0F13D52B768}"/>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5" name="Footer Placeholder 4">
            <a:extLst>
              <a:ext uri="{FF2B5EF4-FFF2-40B4-BE49-F238E27FC236}">
                <a16:creationId xmlns:a16="http://schemas.microsoft.com/office/drawing/2014/main" id="{D2F9BED9-160F-EF48-8872-99DD69378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AB0F7-0DEF-2045-9BE3-6C9AEC68A7D4}"/>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22201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FDCA-EDFC-2945-A5A9-BE77ACDC28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8D77D1-8F65-A94A-BA3C-F3E6FDEDD1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6AC5E-70E9-E043-84D6-76B9A6BDF601}"/>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5" name="Footer Placeholder 4">
            <a:extLst>
              <a:ext uri="{FF2B5EF4-FFF2-40B4-BE49-F238E27FC236}">
                <a16:creationId xmlns:a16="http://schemas.microsoft.com/office/drawing/2014/main" id="{0D1F5553-7166-3144-9839-5B8E028F7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F2638-8D14-A64D-8F37-81F90AC1E930}"/>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215119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7A3E5-6536-DB40-AE1D-DCEBD2358D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6A2BBF-54E0-FF40-BD4E-593B267944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7178E-5926-C34B-8316-72A9D411687E}"/>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5" name="Footer Placeholder 4">
            <a:extLst>
              <a:ext uri="{FF2B5EF4-FFF2-40B4-BE49-F238E27FC236}">
                <a16:creationId xmlns:a16="http://schemas.microsoft.com/office/drawing/2014/main" id="{4B37F116-47FE-A049-BC2F-B793B0325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69343-7C03-3446-BB11-920E86DA45A3}"/>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287053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000DC-E338-4743-926D-AE73D0BB7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F5BB0-A7CA-AD40-A2F5-C0B7AA805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23B678-5E13-3745-98C0-15BF6BBC43A7}"/>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5" name="Footer Placeholder 4">
            <a:extLst>
              <a:ext uri="{FF2B5EF4-FFF2-40B4-BE49-F238E27FC236}">
                <a16:creationId xmlns:a16="http://schemas.microsoft.com/office/drawing/2014/main" id="{CF88683D-DB8A-7D4C-A700-DDC1DB8C8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417BB3-CAB4-1C4A-A073-79B7382446B2}"/>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422896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359B-13C3-C246-AD53-7768591706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3AB3E4-B8E8-3341-94AF-1F140A20F9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28BCD-CD2D-7E48-BFB3-9FCFB2B77199}"/>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5" name="Footer Placeholder 4">
            <a:extLst>
              <a:ext uri="{FF2B5EF4-FFF2-40B4-BE49-F238E27FC236}">
                <a16:creationId xmlns:a16="http://schemas.microsoft.com/office/drawing/2014/main" id="{08DC16A2-9657-5A4A-A109-29E63D8E8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18E0B-0DA8-2D4E-82D1-8CC1175DEDF1}"/>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3510845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7D8E-2850-EB4D-93F9-31E9AE7C4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A81C1-B3F5-D343-9792-8EF0AB44BC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B8080C-8EA5-704F-A47D-8F1E2B1F85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1CEBE2-7A59-364E-9948-BF5F39F70499}"/>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6" name="Footer Placeholder 5">
            <a:extLst>
              <a:ext uri="{FF2B5EF4-FFF2-40B4-BE49-F238E27FC236}">
                <a16:creationId xmlns:a16="http://schemas.microsoft.com/office/drawing/2014/main" id="{D55175B3-68F5-A849-BFE0-04554B079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8A1AA1-33C3-B345-A898-AA3BD6AB126C}"/>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226164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1ABC-8311-C94B-B962-07B950F938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5B275E-608E-ED4B-A174-FA58997D88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610CAE-CCB3-D546-957D-E836C52C9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54A67D-C8E4-FC43-B4EB-55B9301338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0B9B94-13AA-AD48-A107-15D7002FAD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D88CCF-869A-164D-9E8B-B0FB52B03A4D}"/>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8" name="Footer Placeholder 7">
            <a:extLst>
              <a:ext uri="{FF2B5EF4-FFF2-40B4-BE49-F238E27FC236}">
                <a16:creationId xmlns:a16="http://schemas.microsoft.com/office/drawing/2014/main" id="{6D1BD987-961E-1E4E-BC0E-A0A0AAD7C7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F81144-41EB-6E4D-9914-8FBAE9842CB4}"/>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59113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DDDD7-C1F7-ED48-815E-2CF3548348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E7C630-65DD-3646-A171-7C3FD1A6A1A2}"/>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4" name="Footer Placeholder 3">
            <a:extLst>
              <a:ext uri="{FF2B5EF4-FFF2-40B4-BE49-F238E27FC236}">
                <a16:creationId xmlns:a16="http://schemas.microsoft.com/office/drawing/2014/main" id="{965233B9-1DF2-6F42-BBC0-40701E9B5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C4F3C9-0AC7-EC41-A411-327B3C156651}"/>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37948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29765-DCD9-7A4B-97B1-3778A928DFA3}"/>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3" name="Footer Placeholder 2">
            <a:extLst>
              <a:ext uri="{FF2B5EF4-FFF2-40B4-BE49-F238E27FC236}">
                <a16:creationId xmlns:a16="http://schemas.microsoft.com/office/drawing/2014/main" id="{19C76703-7582-9D4A-90B7-3CB5A81D43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B31E22-DDB0-DE4B-B451-B27DA7950AD7}"/>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298611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4FBD-2AAC-8C49-8D23-94FAA291A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4194B4-DF53-0945-8317-32E45C1FA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3F7479-C888-0843-AB09-48E7AA6A8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DCFCC3-4090-6840-B3F6-8100455E2385}"/>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6" name="Footer Placeholder 5">
            <a:extLst>
              <a:ext uri="{FF2B5EF4-FFF2-40B4-BE49-F238E27FC236}">
                <a16:creationId xmlns:a16="http://schemas.microsoft.com/office/drawing/2014/main" id="{B0CBCC55-92BA-1249-90F4-F1F3DA364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DD6CE-A37C-EC4B-8B2A-AA98E51CDD8C}"/>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351883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D36C-E7D6-CA48-9806-4B20718B6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35DEA0-E1E7-284D-8BAA-E69579D49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77DC12-DF31-944E-9EF4-CEAE9CDC2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E96D7E-54E3-9A4D-9146-174EFB1BAF94}"/>
              </a:ext>
            </a:extLst>
          </p:cNvPr>
          <p:cNvSpPr>
            <a:spLocks noGrp="1"/>
          </p:cNvSpPr>
          <p:nvPr>
            <p:ph type="dt" sz="half" idx="10"/>
          </p:nvPr>
        </p:nvSpPr>
        <p:spPr/>
        <p:txBody>
          <a:bodyPr/>
          <a:lstStyle/>
          <a:p>
            <a:fld id="{7612201C-A426-AD48-9AB2-92338A60BB1E}" type="datetimeFigureOut">
              <a:rPr lang="en-US" smtClean="0"/>
              <a:t>9/20/21</a:t>
            </a:fld>
            <a:endParaRPr lang="en-US"/>
          </a:p>
        </p:txBody>
      </p:sp>
      <p:sp>
        <p:nvSpPr>
          <p:cNvPr id="6" name="Footer Placeholder 5">
            <a:extLst>
              <a:ext uri="{FF2B5EF4-FFF2-40B4-BE49-F238E27FC236}">
                <a16:creationId xmlns:a16="http://schemas.microsoft.com/office/drawing/2014/main" id="{AB67D585-3257-E248-BCF2-8CF4B29167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F030FE-089A-1B4C-8529-982AB6E0C0D8}"/>
              </a:ext>
            </a:extLst>
          </p:cNvPr>
          <p:cNvSpPr>
            <a:spLocks noGrp="1"/>
          </p:cNvSpPr>
          <p:nvPr>
            <p:ph type="sldNum" sz="quarter" idx="12"/>
          </p:nvPr>
        </p:nvSpPr>
        <p:spPr/>
        <p:txBody>
          <a:bodyPr/>
          <a:lstStyle/>
          <a:p>
            <a:fld id="{E0A7BA64-0F43-7648-B7E7-ACA528D6F472}" type="slidenum">
              <a:rPr lang="en-US" smtClean="0"/>
              <a:t>‹#›</a:t>
            </a:fld>
            <a:endParaRPr lang="en-US"/>
          </a:p>
        </p:txBody>
      </p:sp>
    </p:spTree>
    <p:extLst>
      <p:ext uri="{BB962C8B-B14F-4D97-AF65-F5344CB8AC3E}">
        <p14:creationId xmlns:p14="http://schemas.microsoft.com/office/powerpoint/2010/main" val="264902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5B760-5905-2449-8466-BE41B19C81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3F65E0-0612-754B-A2CD-0F92FF4BA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19969-7FF3-924F-B27B-EBA935721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2201C-A426-AD48-9AB2-92338A60BB1E}" type="datetimeFigureOut">
              <a:rPr lang="en-US" smtClean="0"/>
              <a:t>9/20/21</a:t>
            </a:fld>
            <a:endParaRPr lang="en-US"/>
          </a:p>
        </p:txBody>
      </p:sp>
      <p:sp>
        <p:nvSpPr>
          <p:cNvPr id="5" name="Footer Placeholder 4">
            <a:extLst>
              <a:ext uri="{FF2B5EF4-FFF2-40B4-BE49-F238E27FC236}">
                <a16:creationId xmlns:a16="http://schemas.microsoft.com/office/drawing/2014/main" id="{903D0B71-7FA2-7E44-AA5B-63C9DA145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F6D472-EC36-5D43-8AF6-87E4DD2FF1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7BA64-0F43-7648-B7E7-ACA528D6F472}" type="slidenum">
              <a:rPr lang="en-US" smtClean="0"/>
              <a:t>‹#›</a:t>
            </a:fld>
            <a:endParaRPr lang="en-US"/>
          </a:p>
        </p:txBody>
      </p:sp>
    </p:spTree>
    <p:extLst>
      <p:ext uri="{BB962C8B-B14F-4D97-AF65-F5344CB8AC3E}">
        <p14:creationId xmlns:p14="http://schemas.microsoft.com/office/powerpoint/2010/main" val="28774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2.bain.com/Images/BB_Prescription_cutting_costs.pdf" TargetMode="External"/><Relationship Id="rId2" Type="http://schemas.openxmlformats.org/officeDocument/2006/relationships/hyperlink" Target="https://hbr.org/2014/10/the-value-of-keeping-the-right-customer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qualtrics.com/experience-management/customer/customer-lifetime-valu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thedrinksbusiness.com/2021/06/ready-to-drink-category-will-soon-overtake-wine-in-the-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etflixprize.com/assets/ProgressPrize2008_BellKor.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ustomerthink.com/answering-npr-why-5-star-rating-systems-dont-work/" TargetMode="External"/><Relationship Id="rId2" Type="http://schemas.openxmlformats.org/officeDocument/2006/relationships/hyperlink" Target="https://www.retailwire.com/discussion/do-five-star-ratings-systems-have-a-positivity-problem/"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www.nbcnews.com/better/business/does-five-star-online-review-really-mean-product-good-ncna870901"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nature-com.ucsf.idm.oclc.org/articles/s41562-021-01098-5#article-info" TargetMode="External"/><Relationship Id="rId3" Type="http://schemas.openxmlformats.org/officeDocument/2006/relationships/hyperlink" Target="https://www-nature-com.ucsf.idm.oclc.org/articles/s41562-021-01098-5#ref-CR6" TargetMode="External"/><Relationship Id="rId7" Type="http://schemas.openxmlformats.org/officeDocument/2006/relationships/hyperlink" Target="https://www-nature-com.ucsf.idm.oclc.org/nathumbehav" TargetMode="External"/><Relationship Id="rId2" Type="http://schemas.openxmlformats.org/officeDocument/2006/relationships/hyperlink" Target="https://www-nature-com.ucsf.idm.oclc.org/articles/s41562-021-01098-5#ref-CR5" TargetMode="External"/><Relationship Id="rId1" Type="http://schemas.openxmlformats.org/officeDocument/2006/relationships/slideLayout" Target="../slideLayouts/slideLayout2.xml"/><Relationship Id="rId6" Type="http://schemas.openxmlformats.org/officeDocument/2006/relationships/hyperlink" Target="https://www-nature-com.ucsf.idm.oclc.org/articles/s41562-021-01098-5#ref-CR9" TargetMode="External"/><Relationship Id="rId11" Type="http://schemas.openxmlformats.org/officeDocument/2006/relationships/hyperlink" Target="https://www-nature-com.ucsf.idm.oclc.org/articles/s41562-021-01098-5#auth-Loran_F_-Nordgren" TargetMode="External"/><Relationship Id="rId5" Type="http://schemas.openxmlformats.org/officeDocument/2006/relationships/hyperlink" Target="https://www-nature-com.ucsf.idm.oclc.org/articles/s41562-021-01098-5#ref-CR8" TargetMode="External"/><Relationship Id="rId10" Type="http://schemas.openxmlformats.org/officeDocument/2006/relationships/hyperlink" Target="https://www-nature-com.ucsf.idm.oclc.org/articles/s41562-021-01098-5#auth-Derek_D_-Rucker" TargetMode="External"/><Relationship Id="rId4" Type="http://schemas.openxmlformats.org/officeDocument/2006/relationships/hyperlink" Target="https://www-nature-com.ucsf.idm.oclc.org/articles/s41562-021-01098-5#ref-CR7" TargetMode="External"/><Relationship Id="rId9" Type="http://schemas.openxmlformats.org/officeDocument/2006/relationships/hyperlink" Target="https://www-nature-com.ucsf.idm.oclc.org/articles/s41562-021-01098-5#auth-Matthew_D_-Rockl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s://minimaxir.com/2017/01/amazon-spar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inegourd.blogspot.com/" TargetMode="External"/><Relationship Id="rId7" Type="http://schemas.openxmlformats.org/officeDocument/2006/relationships/image" Target="../media/image38.png"/><Relationship Id="rId2" Type="http://schemas.openxmlformats.org/officeDocument/2006/relationships/hyperlink" Target="http://acacia.atspace.eu/David.htm"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www.jancisrobinson.com/articles/whats-in-a-number-part-the-second" TargetMode="External"/><Relationship Id="rId4" Type="http://schemas.openxmlformats.org/officeDocument/2006/relationships/hyperlink" Target="http://winegourd.blogspot.com/2019/07/quantifying-parkerization-of-wine-world.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inegourd.blogspot.com/2017/02/poor-correlation-among-critics-quality.html" TargetMode="External"/><Relationship Id="rId3" Type="http://schemas.openxmlformats.org/officeDocument/2006/relationships/hyperlink" Target="https://www.jeremyoliver.com/" TargetMode="External"/><Relationship Id="rId7" Type="http://schemas.openxmlformats.org/officeDocument/2006/relationships/hyperlink" Target="https://www.robertparker.com/" TargetMode="Externa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www.winespectator.com/" TargetMode="External"/><Relationship Id="rId5" Type="http://schemas.openxmlformats.org/officeDocument/2006/relationships/hyperlink" Target="http://www.winefront.com.au/" TargetMode="External"/><Relationship Id="rId4" Type="http://schemas.openxmlformats.org/officeDocument/2006/relationships/hyperlink" Target="http://huonhook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ineindustryinsight.com/?p=115259" TargetMode="Externa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hyperlink" Target="https://wineindustryinsight.com/?p=118340"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ineindustryinsight.com/?p=11553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ineindustryinsight.com/?p=118662"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ineindustryinsight.com/?p=115534" TargetMode="External"/><Relationship Id="rId7" Type="http://schemas.openxmlformats.org/officeDocument/2006/relationships/hyperlink" Target="https://wineindustryinsight.com/?p=118662" TargetMode="External"/><Relationship Id="rId2" Type="http://schemas.openxmlformats.org/officeDocument/2006/relationships/hyperlink" Target="https://wineindustryinsight.com/?p=114631" TargetMode="External"/><Relationship Id="rId1" Type="http://schemas.openxmlformats.org/officeDocument/2006/relationships/slideLayout" Target="../slideLayouts/slideLayout2.xml"/><Relationship Id="rId6" Type="http://schemas.openxmlformats.org/officeDocument/2006/relationships/hyperlink" Target="https://wineindustryinsight.com/?p=118340&amp;preview=true" TargetMode="External"/><Relationship Id="rId5" Type="http://schemas.openxmlformats.org/officeDocument/2006/relationships/hyperlink" Target="https://wineindustryinsight.com/?p=116368" TargetMode="External"/><Relationship Id="rId4" Type="http://schemas.openxmlformats.org/officeDocument/2006/relationships/hyperlink" Target="https://wineindustryinsight.com/?p=115259"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s://www.ncbi.nlm.nih.gov/pmc/articles/PMC2922655/" TargetMode="External"/><Relationship Id="rId3" Type="http://schemas.openxmlformats.org/officeDocument/2006/relationships/hyperlink" Target="https://pubs.acs.org/doi/abs/10.1021/acs.jafc.9b03542" TargetMode="External"/><Relationship Id="rId7" Type="http://schemas.openxmlformats.org/officeDocument/2006/relationships/hyperlink" Target="https://www.ncbi.nlm.nih.gov/pmc/articles/PMC2721271/"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https://www.ncbi.nlm.nih.gov/pmc/articles/PMC4764331/" TargetMode="External"/><Relationship Id="rId5" Type="http://schemas.openxmlformats.org/officeDocument/2006/relationships/hyperlink" Target="https://www.ncbi.nlm.nih.gov/pmc/articles/PMC6078535/" TargetMode="External"/><Relationship Id="rId4" Type="http://schemas.openxmlformats.org/officeDocument/2006/relationships/hyperlink" Target="https://academic.oup.com/chemse/article/40/7/507/400784"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prb.org/howmanypeoplehaveeverlivedonearth/" TargetMode="External"/><Relationship Id="rId2" Type="http://schemas.openxmlformats.org/officeDocument/2006/relationships/hyperlink" Target="https://wineindustryinsight.com/?p=116368"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hyperlink" Target="https://www.sciencemag.org/news/2014/03/human-nose-can-detect-trillion-smells" TargetMode="External"/><Relationship Id="rId2" Type="http://schemas.openxmlformats.org/officeDocument/2006/relationships/hyperlink" Target="https://wordcounter.io/blog/how-many-words-does-the-average-person-know/" TargetMode="Externa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hyperlink" Target="https://www.ncbi.nlm.nih.gov/books/NBK542184/" TargetMode="External"/><Relationship Id="rId2" Type="http://schemas.openxmlformats.org/officeDocument/2006/relationships/hyperlink" Target="https://www.pnas.org/content/113/21/6059"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line.com/health/mental-health/how-to-improve-concentration" TargetMode="External"/><Relationship Id="rId2" Type="http://schemas.openxmlformats.org/officeDocument/2006/relationships/hyperlink" Target="https://www.healthline.com/health/what-part-of-the-brain-controls-speech" TargetMode="External"/><Relationship Id="rId1" Type="http://schemas.openxmlformats.org/officeDocument/2006/relationships/slideLayout" Target="../slideLayouts/slideLayout2.xml"/><Relationship Id="rId5" Type="http://schemas.openxmlformats.org/officeDocument/2006/relationships/hyperlink" Target="https://www.healthline.com/health/list-of-emotions" TargetMode="External"/><Relationship Id="rId4" Type="http://schemas.openxmlformats.org/officeDocument/2006/relationships/hyperlink" Target="https://www.healthline.com/nutrition/ways-to-improve-memory"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ineindustryinsight.com/OnWineBullshit-JournalOfWineEconomic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brandingstrategyinsider.com/how-emotion-drives-brand-choices-and-decisions/" TargetMode="External"/><Relationship Id="rId2" Type="http://schemas.openxmlformats.org/officeDocument/2006/relationships/hyperlink" Target="https://customerthink.com/neuroscience-confirms-we-buy-on-emotion-justify-with-logic-yet-we-sell-to-mr-rational-ignore-mr-intuitive/" TargetMode="Externa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hyperlink" Target="https://www.ncbi.nlm.nih.gov/pmc/articles/PMC2827459/" TargetMode="External"/><Relationship Id="rId4" Type="http://schemas.openxmlformats.org/officeDocument/2006/relationships/hyperlink" Target="https://www.eurekalert.org/pub_releases/2021-04/nu-rp040821.php"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ineindustryinsight.com/?p=115534" TargetMode="External"/><Relationship Id="rId7" Type="http://schemas.openxmlformats.org/officeDocument/2006/relationships/hyperlink" Target="https://wineindustryinsight.com/?p=118662" TargetMode="External"/><Relationship Id="rId2" Type="http://schemas.openxmlformats.org/officeDocument/2006/relationships/hyperlink" Target="https://wineindustryinsight.com/?p=114631" TargetMode="External"/><Relationship Id="rId1" Type="http://schemas.openxmlformats.org/officeDocument/2006/relationships/slideLayout" Target="../slideLayouts/slideLayout2.xml"/><Relationship Id="rId6" Type="http://schemas.openxmlformats.org/officeDocument/2006/relationships/hyperlink" Target="https://wineindustryinsight.com/?p=118340&amp;preview=true" TargetMode="External"/><Relationship Id="rId5" Type="http://schemas.openxmlformats.org/officeDocument/2006/relationships/hyperlink" Target="https://wineindustryinsight.com/?p=116368" TargetMode="External"/><Relationship Id="rId4" Type="http://schemas.openxmlformats.org/officeDocument/2006/relationships/hyperlink" Target="https://wineindustryinsight.com/?p=1152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forbes.com/sites/jeffewing/2018/12/10/netflix-continues-svod-market-dominance/?sh=792ce72ea639" TargetMode="External"/><Relationship Id="rId7" Type="http://schemas.openxmlformats.org/officeDocument/2006/relationships/hyperlink" Target="https://www.profitwell.com/customer-retention/industry-rates" TargetMode="External"/><Relationship Id="rId2" Type="http://schemas.openxmlformats.org/officeDocument/2006/relationships/hyperlink" Target="https://dl.acm.org/doi/10.1145/2843948" TargetMode="External"/><Relationship Id="rId1" Type="http://schemas.openxmlformats.org/officeDocument/2006/relationships/slideLayout" Target="../slideLayouts/slideLayout2.xml"/><Relationship Id="rId6" Type="http://schemas.openxmlformats.org/officeDocument/2006/relationships/hyperlink" Target="https://wineexecutivenews.com/?p=9689" TargetMode="External"/><Relationship Id="rId5" Type="http://schemas.openxmlformats.org/officeDocument/2006/relationships/hyperlink" Target="https://neilpatel.com/blog/how-netflix-maintains-low-churn/" TargetMode="External"/><Relationship Id="rId4" Type="http://schemas.openxmlformats.org/officeDocument/2006/relationships/hyperlink" Target="https://seleritysas.com/blog/2019/04/05/how-netflix-used-big-data-and-analytics-to-generate-bill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3D0F-F468-904E-B2E2-BB95AC238C02}"/>
              </a:ext>
            </a:extLst>
          </p:cNvPr>
          <p:cNvSpPr>
            <a:spLocks noGrp="1"/>
          </p:cNvSpPr>
          <p:nvPr>
            <p:ph type="title"/>
          </p:nvPr>
        </p:nvSpPr>
        <p:spPr>
          <a:xfrm>
            <a:off x="838200" y="1789803"/>
            <a:ext cx="10515600" cy="1325563"/>
          </a:xfrm>
        </p:spPr>
        <p:txBody>
          <a:bodyPr>
            <a:noAutofit/>
          </a:bodyPr>
          <a:lstStyle/>
          <a:p>
            <a:pPr algn="ctr"/>
            <a:r>
              <a:rPr lang="en-US" sz="3200" dirty="0"/>
              <a:t>Capturing consumer perceptions, subconscious data &amp; intent for accurate recommendations that can dramatically increase customer retention and profitability.</a:t>
            </a:r>
          </a:p>
        </p:txBody>
      </p:sp>
      <p:sp>
        <p:nvSpPr>
          <p:cNvPr id="4" name="TextBox 3">
            <a:extLst>
              <a:ext uri="{FF2B5EF4-FFF2-40B4-BE49-F238E27FC236}">
                <a16:creationId xmlns:a16="http://schemas.microsoft.com/office/drawing/2014/main" id="{AEA193EB-F267-514E-8C3F-7D42497E79BB}"/>
              </a:ext>
            </a:extLst>
          </p:cNvPr>
          <p:cNvSpPr txBox="1"/>
          <p:nvPr/>
        </p:nvSpPr>
        <p:spPr>
          <a:xfrm>
            <a:off x="4842383" y="275841"/>
            <a:ext cx="3560064" cy="1569660"/>
          </a:xfrm>
          <a:prstGeom prst="rect">
            <a:avLst/>
          </a:prstGeom>
          <a:noFill/>
        </p:spPr>
        <p:txBody>
          <a:bodyPr wrap="square" rtlCol="0">
            <a:spAutoFit/>
          </a:bodyPr>
          <a:lstStyle/>
          <a:p>
            <a:r>
              <a:rPr lang="en-US" sz="9600" dirty="0"/>
              <a:t>Clans</a:t>
            </a:r>
          </a:p>
        </p:txBody>
      </p:sp>
      <p:pic>
        <p:nvPicPr>
          <p:cNvPr id="6" name="Picture 5" descr="A picture containing sky, several&#10;&#10;Description automatically generated">
            <a:extLst>
              <a:ext uri="{FF2B5EF4-FFF2-40B4-BE49-F238E27FC236}">
                <a16:creationId xmlns:a16="http://schemas.microsoft.com/office/drawing/2014/main" id="{64950C59-6253-3243-9A5C-ED9EE80FF62B}"/>
              </a:ext>
            </a:extLst>
          </p:cNvPr>
          <p:cNvPicPr>
            <a:picLocks noChangeAspect="1"/>
          </p:cNvPicPr>
          <p:nvPr/>
        </p:nvPicPr>
        <p:blipFill>
          <a:blip r:embed="rId2"/>
          <a:stretch>
            <a:fillRect/>
          </a:stretch>
        </p:blipFill>
        <p:spPr>
          <a:xfrm>
            <a:off x="3789553" y="3429000"/>
            <a:ext cx="4612894" cy="3060167"/>
          </a:xfrm>
          <a:prstGeom prst="rect">
            <a:avLst/>
          </a:prstGeom>
        </p:spPr>
      </p:pic>
      <p:sp>
        <p:nvSpPr>
          <p:cNvPr id="7" name="Rectangle 6">
            <a:extLst>
              <a:ext uri="{FF2B5EF4-FFF2-40B4-BE49-F238E27FC236}">
                <a16:creationId xmlns:a16="http://schemas.microsoft.com/office/drawing/2014/main" id="{C71C0D83-DF9B-E542-A5D1-C840F82D11F6}"/>
              </a:ext>
            </a:extLst>
          </p:cNvPr>
          <p:cNvSpPr/>
          <p:nvPr/>
        </p:nvSpPr>
        <p:spPr>
          <a:xfrm>
            <a:off x="5090981" y="3244334"/>
            <a:ext cx="295274" cy="369332"/>
          </a:xfrm>
          <a:prstGeom prst="rect">
            <a:avLst/>
          </a:prstGeom>
        </p:spPr>
        <p:txBody>
          <a:bodyPr wrap="none">
            <a:spAutoFit/>
          </a:bodyPr>
          <a:lstStyle/>
          <a:p>
            <a:r>
              <a:rPr lang="en-US" dirty="0"/>
              <a:t>, </a:t>
            </a:r>
          </a:p>
        </p:txBody>
      </p:sp>
      <p:sp>
        <p:nvSpPr>
          <p:cNvPr id="8" name="TextBox 7">
            <a:extLst>
              <a:ext uri="{FF2B5EF4-FFF2-40B4-BE49-F238E27FC236}">
                <a16:creationId xmlns:a16="http://schemas.microsoft.com/office/drawing/2014/main" id="{EFCC3981-0B52-C743-99E5-FB184AD43E68}"/>
              </a:ext>
            </a:extLst>
          </p:cNvPr>
          <p:cNvSpPr txBox="1"/>
          <p:nvPr/>
        </p:nvSpPr>
        <p:spPr>
          <a:xfrm>
            <a:off x="402336" y="6227557"/>
            <a:ext cx="862584" cy="261610"/>
          </a:xfrm>
          <a:prstGeom prst="rect">
            <a:avLst/>
          </a:prstGeom>
          <a:noFill/>
        </p:spPr>
        <p:txBody>
          <a:bodyPr wrap="square" rtlCol="0">
            <a:spAutoFit/>
          </a:bodyPr>
          <a:lstStyle/>
          <a:p>
            <a:r>
              <a:rPr lang="en-US" sz="1100" dirty="0"/>
              <a:t>09202121</a:t>
            </a:r>
          </a:p>
        </p:txBody>
      </p:sp>
    </p:spTree>
    <p:extLst>
      <p:ext uri="{BB962C8B-B14F-4D97-AF65-F5344CB8AC3E}">
        <p14:creationId xmlns:p14="http://schemas.microsoft.com/office/powerpoint/2010/main" val="2833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0E8A-F5F5-484A-900A-FE1C9CA6AB0E}"/>
              </a:ext>
            </a:extLst>
          </p:cNvPr>
          <p:cNvSpPr>
            <a:spLocks noGrp="1"/>
          </p:cNvSpPr>
          <p:nvPr>
            <p:ph type="title"/>
          </p:nvPr>
        </p:nvSpPr>
        <p:spPr>
          <a:xfrm>
            <a:off x="1173675" y="320457"/>
            <a:ext cx="9084365" cy="425707"/>
          </a:xfrm>
        </p:spPr>
        <p:txBody>
          <a:bodyPr>
            <a:normAutofit fontScale="90000"/>
          </a:bodyPr>
          <a:lstStyle/>
          <a:p>
            <a:r>
              <a:rPr lang="en-US" dirty="0"/>
              <a:t>Customer retention is vital because…$$$$</a:t>
            </a:r>
          </a:p>
        </p:txBody>
      </p:sp>
      <p:sp>
        <p:nvSpPr>
          <p:cNvPr id="4" name="Rectangle 3">
            <a:extLst>
              <a:ext uri="{FF2B5EF4-FFF2-40B4-BE49-F238E27FC236}">
                <a16:creationId xmlns:a16="http://schemas.microsoft.com/office/drawing/2014/main" id="{A4768645-C60C-A346-B2AA-C68550CC13B7}"/>
              </a:ext>
            </a:extLst>
          </p:cNvPr>
          <p:cNvSpPr/>
          <p:nvPr/>
        </p:nvSpPr>
        <p:spPr>
          <a:xfrm>
            <a:off x="411891" y="3429000"/>
            <a:ext cx="11368217" cy="3662541"/>
          </a:xfrm>
          <a:prstGeom prst="rect">
            <a:avLst/>
          </a:prstGeom>
        </p:spPr>
        <p:txBody>
          <a:bodyPr wrap="square">
            <a:spAutoFit/>
          </a:bodyPr>
          <a:lstStyle/>
          <a:p>
            <a:pPr marL="457200" indent="-457200">
              <a:buFont typeface="Arial" panose="020B0604020202020204" pitchFamily="34" charset="0"/>
              <a:buChar char="•"/>
            </a:pPr>
            <a:r>
              <a:rPr lang="en-US" sz="2600" dirty="0"/>
              <a:t>New customer = 5 to 25 times more expensive than a retained customer -- </a:t>
            </a:r>
            <a:r>
              <a:rPr lang="en-US" sz="2600" dirty="0">
                <a:hlinkClick r:id="rId2"/>
              </a:rPr>
              <a:t>Harvard Business Review</a:t>
            </a:r>
            <a:r>
              <a:rPr lang="en-US" sz="2600" dirty="0"/>
              <a:t> </a:t>
            </a:r>
          </a:p>
          <a:p>
            <a:pPr marL="457200" indent="-457200">
              <a:buFont typeface="Arial" panose="020B0604020202020204" pitchFamily="34" charset="0"/>
              <a:buChar char="•"/>
            </a:pPr>
            <a:r>
              <a:rPr lang="en-US" sz="2600" dirty="0"/>
              <a:t>5% increase in retention rate = 25 to 95% profit boost  -- </a:t>
            </a:r>
            <a:r>
              <a:rPr lang="en-US" sz="2600" dirty="0">
                <a:hlinkClick r:id="rId3"/>
              </a:rPr>
              <a:t>Bain &amp; Co</a:t>
            </a:r>
            <a:r>
              <a:rPr lang="en-US" sz="2600" dirty="0"/>
              <a:t> </a:t>
            </a:r>
          </a:p>
          <a:p>
            <a:pPr marL="457200" indent="-457200">
              <a:buFont typeface="Arial" panose="020B0604020202020204" pitchFamily="34" charset="0"/>
              <a:buChar char="•"/>
            </a:pPr>
            <a:r>
              <a:rPr lang="en-US" sz="2600" dirty="0"/>
              <a:t>Regardless of retention rate, if the </a:t>
            </a:r>
            <a:r>
              <a:rPr lang="en-US" sz="2600" dirty="0">
                <a:hlinkClick r:id="rId4"/>
              </a:rPr>
              <a:t>Consumer Lifetime Value</a:t>
            </a:r>
            <a:r>
              <a:rPr lang="en-US" sz="2600" dirty="0"/>
              <a:t> of customers is less than the cost of acquiring those customers, then a business is headed toward the graveyard</a:t>
            </a:r>
            <a:r>
              <a:rPr lang="en-US" sz="2800" dirty="0"/>
              <a:t>. </a:t>
            </a:r>
          </a:p>
          <a:p>
            <a:pPr marL="457200" indent="-457200">
              <a:buFont typeface="Arial" panose="020B0604020202020204" pitchFamily="34" charset="0"/>
              <a:buChar char="•"/>
            </a:pPr>
            <a:endParaRPr lang="en-US" sz="2800" dirty="0"/>
          </a:p>
          <a:p>
            <a:pPr algn="ctr"/>
            <a:r>
              <a:rPr lang="en-US" sz="1400" dirty="0"/>
              <a:t>Property of Revolution Algorithms - Copyright 2021</a:t>
            </a:r>
          </a:p>
          <a:p>
            <a:pPr marL="457200" indent="-457200">
              <a:buFont typeface="Arial" panose="020B0604020202020204" pitchFamily="34" charset="0"/>
              <a:buChar char="•"/>
            </a:pPr>
            <a:endParaRPr lang="en-US" sz="3200" dirty="0"/>
          </a:p>
        </p:txBody>
      </p:sp>
      <p:pic>
        <p:nvPicPr>
          <p:cNvPr id="6" name="Picture 5" descr="A close-up of a person&#10;&#10;Description automatically generated with medium confidence">
            <a:extLst>
              <a:ext uri="{FF2B5EF4-FFF2-40B4-BE49-F238E27FC236}">
                <a16:creationId xmlns:a16="http://schemas.microsoft.com/office/drawing/2014/main" id="{7C607C3F-685C-724D-8C68-1D5DE6F38627}"/>
              </a:ext>
            </a:extLst>
          </p:cNvPr>
          <p:cNvPicPr>
            <a:picLocks noChangeAspect="1"/>
          </p:cNvPicPr>
          <p:nvPr/>
        </p:nvPicPr>
        <p:blipFill>
          <a:blip r:embed="rId5"/>
          <a:stretch>
            <a:fillRect/>
          </a:stretch>
        </p:blipFill>
        <p:spPr>
          <a:xfrm>
            <a:off x="2727753" y="898816"/>
            <a:ext cx="5976208" cy="2377531"/>
          </a:xfrm>
          <a:prstGeom prst="rect">
            <a:avLst/>
          </a:prstGeom>
        </p:spPr>
      </p:pic>
    </p:spTree>
    <p:extLst>
      <p:ext uri="{BB962C8B-B14F-4D97-AF65-F5344CB8AC3E}">
        <p14:creationId xmlns:p14="http://schemas.microsoft.com/office/powerpoint/2010/main" val="375271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1992-6BF8-CC49-9A7B-6E40D343506A}"/>
              </a:ext>
            </a:extLst>
          </p:cNvPr>
          <p:cNvSpPr>
            <a:spLocks noGrp="1"/>
          </p:cNvSpPr>
          <p:nvPr>
            <p:ph type="title"/>
          </p:nvPr>
        </p:nvSpPr>
        <p:spPr>
          <a:xfrm>
            <a:off x="444843" y="365125"/>
            <a:ext cx="11308245" cy="581511"/>
          </a:xfrm>
        </p:spPr>
        <p:txBody>
          <a:bodyPr>
            <a:normAutofit fontScale="90000"/>
          </a:bodyPr>
          <a:lstStyle/>
          <a:p>
            <a:r>
              <a:rPr lang="en-US" sz="4000" dirty="0"/>
              <a:t>Netflix: “There are better ways than stars, ratings &amp; reviews”</a:t>
            </a:r>
          </a:p>
        </p:txBody>
      </p:sp>
      <p:sp>
        <p:nvSpPr>
          <p:cNvPr id="3" name="Content Placeholder 2">
            <a:extLst>
              <a:ext uri="{FF2B5EF4-FFF2-40B4-BE49-F238E27FC236}">
                <a16:creationId xmlns:a16="http://schemas.microsoft.com/office/drawing/2014/main" id="{B194B1B5-75E0-9C4D-B849-F87C6982F2AD}"/>
              </a:ext>
            </a:extLst>
          </p:cNvPr>
          <p:cNvSpPr>
            <a:spLocks noGrp="1"/>
          </p:cNvSpPr>
          <p:nvPr>
            <p:ph idx="1"/>
          </p:nvPr>
        </p:nvSpPr>
        <p:spPr>
          <a:xfrm>
            <a:off x="2931077" y="1079141"/>
            <a:ext cx="5257800" cy="410679"/>
          </a:xfrm>
        </p:spPr>
        <p:txBody>
          <a:bodyPr>
            <a:normAutofit fontScale="92500" lnSpcReduction="20000"/>
          </a:bodyPr>
          <a:lstStyle/>
          <a:p>
            <a:pPr marL="0" indent="0">
              <a:buNone/>
            </a:pPr>
            <a:r>
              <a:rPr lang="en-US" i="1" dirty="0">
                <a:solidFill>
                  <a:srgbClr val="C00000"/>
                </a:solidFill>
              </a:rPr>
              <a:t>Yet, those are still the main methods:</a:t>
            </a:r>
          </a:p>
        </p:txBody>
      </p:sp>
      <p:pic>
        <p:nvPicPr>
          <p:cNvPr id="5" name="Picture 4" descr="Text, letter&#10;&#10;Description automatically generated">
            <a:extLst>
              <a:ext uri="{FF2B5EF4-FFF2-40B4-BE49-F238E27FC236}">
                <a16:creationId xmlns:a16="http://schemas.microsoft.com/office/drawing/2014/main" id="{73E705D9-5130-0B4C-B6DA-11112C78512E}"/>
              </a:ext>
            </a:extLst>
          </p:cNvPr>
          <p:cNvPicPr>
            <a:picLocks noChangeAspect="1"/>
          </p:cNvPicPr>
          <p:nvPr/>
        </p:nvPicPr>
        <p:blipFill>
          <a:blip r:embed="rId2"/>
          <a:stretch>
            <a:fillRect/>
          </a:stretch>
        </p:blipFill>
        <p:spPr>
          <a:xfrm>
            <a:off x="7624069" y="1868413"/>
            <a:ext cx="2740860" cy="809746"/>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5A6201EF-AA84-DD4B-893D-D31458517D55}"/>
              </a:ext>
            </a:extLst>
          </p:cNvPr>
          <p:cNvPicPr>
            <a:picLocks noChangeAspect="1"/>
          </p:cNvPicPr>
          <p:nvPr/>
        </p:nvPicPr>
        <p:blipFill>
          <a:blip r:embed="rId3"/>
          <a:stretch>
            <a:fillRect/>
          </a:stretch>
        </p:blipFill>
        <p:spPr>
          <a:xfrm>
            <a:off x="3239996" y="1672946"/>
            <a:ext cx="2092877" cy="974488"/>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342E50AF-1A2D-2940-9B21-EAC2516CC12D}"/>
              </a:ext>
            </a:extLst>
          </p:cNvPr>
          <p:cNvPicPr>
            <a:picLocks noChangeAspect="1"/>
          </p:cNvPicPr>
          <p:nvPr/>
        </p:nvPicPr>
        <p:blipFill>
          <a:blip r:embed="rId4"/>
          <a:stretch>
            <a:fillRect/>
          </a:stretch>
        </p:blipFill>
        <p:spPr>
          <a:xfrm>
            <a:off x="838200" y="1773484"/>
            <a:ext cx="2092877" cy="870862"/>
          </a:xfrm>
          <a:prstGeom prst="rect">
            <a:avLst/>
          </a:prstGeom>
        </p:spPr>
      </p:pic>
      <p:pic>
        <p:nvPicPr>
          <p:cNvPr id="11" name="Picture 10" descr="Chart&#10;&#10;Description automatically generated">
            <a:extLst>
              <a:ext uri="{FF2B5EF4-FFF2-40B4-BE49-F238E27FC236}">
                <a16:creationId xmlns:a16="http://schemas.microsoft.com/office/drawing/2014/main" id="{33609F3E-4302-A546-A0FF-7C63B0D8C9AC}"/>
              </a:ext>
            </a:extLst>
          </p:cNvPr>
          <p:cNvPicPr>
            <a:picLocks noChangeAspect="1"/>
          </p:cNvPicPr>
          <p:nvPr/>
        </p:nvPicPr>
        <p:blipFill>
          <a:blip r:embed="rId5"/>
          <a:stretch>
            <a:fillRect/>
          </a:stretch>
        </p:blipFill>
        <p:spPr>
          <a:xfrm>
            <a:off x="6230970" y="1804042"/>
            <a:ext cx="1018806" cy="870861"/>
          </a:xfrm>
          <a:prstGeom prst="rect">
            <a:avLst/>
          </a:prstGeom>
        </p:spPr>
      </p:pic>
      <p:pic>
        <p:nvPicPr>
          <p:cNvPr id="23" name="Picture 22" descr="Chart, bar chart&#10;&#10;Description automatically generated">
            <a:extLst>
              <a:ext uri="{FF2B5EF4-FFF2-40B4-BE49-F238E27FC236}">
                <a16:creationId xmlns:a16="http://schemas.microsoft.com/office/drawing/2014/main" id="{8C5D09D7-D0E4-F341-B9F1-56B9DF573F11}"/>
              </a:ext>
            </a:extLst>
          </p:cNvPr>
          <p:cNvPicPr>
            <a:picLocks noChangeAspect="1"/>
          </p:cNvPicPr>
          <p:nvPr/>
        </p:nvPicPr>
        <p:blipFill>
          <a:blip r:embed="rId6"/>
          <a:stretch>
            <a:fillRect/>
          </a:stretch>
        </p:blipFill>
        <p:spPr>
          <a:xfrm>
            <a:off x="6055957" y="2810830"/>
            <a:ext cx="1209628" cy="732143"/>
          </a:xfrm>
          <a:prstGeom prst="rect">
            <a:avLst/>
          </a:prstGeom>
        </p:spPr>
      </p:pic>
      <p:pic>
        <p:nvPicPr>
          <p:cNvPr id="25" name="Picture 24" descr="Logo&#10;&#10;Description automatically generated with low confidence">
            <a:extLst>
              <a:ext uri="{FF2B5EF4-FFF2-40B4-BE49-F238E27FC236}">
                <a16:creationId xmlns:a16="http://schemas.microsoft.com/office/drawing/2014/main" id="{4AEDB414-48D5-B748-8904-2525DC8A26B1}"/>
              </a:ext>
            </a:extLst>
          </p:cNvPr>
          <p:cNvPicPr>
            <a:picLocks noChangeAspect="1"/>
          </p:cNvPicPr>
          <p:nvPr/>
        </p:nvPicPr>
        <p:blipFill>
          <a:blip r:embed="rId7"/>
          <a:stretch>
            <a:fillRect/>
          </a:stretch>
        </p:blipFill>
        <p:spPr>
          <a:xfrm>
            <a:off x="913088" y="2776851"/>
            <a:ext cx="1943100" cy="800100"/>
          </a:xfrm>
          <a:prstGeom prst="rect">
            <a:avLst/>
          </a:prstGeom>
        </p:spPr>
      </p:pic>
      <p:pic>
        <p:nvPicPr>
          <p:cNvPr id="27" name="Picture 26">
            <a:extLst>
              <a:ext uri="{FF2B5EF4-FFF2-40B4-BE49-F238E27FC236}">
                <a16:creationId xmlns:a16="http://schemas.microsoft.com/office/drawing/2014/main" id="{07CD1F32-4A0B-C349-9408-B7973A48A66F}"/>
              </a:ext>
            </a:extLst>
          </p:cNvPr>
          <p:cNvPicPr>
            <a:picLocks noChangeAspect="1"/>
          </p:cNvPicPr>
          <p:nvPr/>
        </p:nvPicPr>
        <p:blipFill>
          <a:blip r:embed="rId8"/>
          <a:stretch>
            <a:fillRect/>
          </a:stretch>
        </p:blipFill>
        <p:spPr>
          <a:xfrm>
            <a:off x="6941026" y="4855634"/>
            <a:ext cx="317500" cy="50800"/>
          </a:xfrm>
          <a:prstGeom prst="rect">
            <a:avLst/>
          </a:prstGeom>
        </p:spPr>
      </p:pic>
      <p:pic>
        <p:nvPicPr>
          <p:cNvPr id="31" name="Picture 30" descr="Text&#10;&#10;Description automatically generated">
            <a:extLst>
              <a:ext uri="{FF2B5EF4-FFF2-40B4-BE49-F238E27FC236}">
                <a16:creationId xmlns:a16="http://schemas.microsoft.com/office/drawing/2014/main" id="{0FFE8F10-8284-1F45-8524-7B2A47EB2685}"/>
              </a:ext>
            </a:extLst>
          </p:cNvPr>
          <p:cNvPicPr>
            <a:picLocks noChangeAspect="1"/>
          </p:cNvPicPr>
          <p:nvPr/>
        </p:nvPicPr>
        <p:blipFill>
          <a:blip r:embed="rId9"/>
          <a:stretch>
            <a:fillRect/>
          </a:stretch>
        </p:blipFill>
        <p:spPr>
          <a:xfrm>
            <a:off x="7566799" y="2885723"/>
            <a:ext cx="3615035" cy="543277"/>
          </a:xfrm>
          <a:prstGeom prst="rect">
            <a:avLst/>
          </a:prstGeom>
        </p:spPr>
      </p:pic>
      <p:pic>
        <p:nvPicPr>
          <p:cNvPr id="33" name="Picture 32" descr="A picture containing text, alcohol, beverage&#10;&#10;Description automatically generated">
            <a:extLst>
              <a:ext uri="{FF2B5EF4-FFF2-40B4-BE49-F238E27FC236}">
                <a16:creationId xmlns:a16="http://schemas.microsoft.com/office/drawing/2014/main" id="{333C6A9F-3562-F043-9743-DD9862CFE8DE}"/>
              </a:ext>
            </a:extLst>
          </p:cNvPr>
          <p:cNvPicPr>
            <a:picLocks noChangeAspect="1"/>
          </p:cNvPicPr>
          <p:nvPr/>
        </p:nvPicPr>
        <p:blipFill>
          <a:blip r:embed="rId10"/>
          <a:stretch>
            <a:fillRect/>
          </a:stretch>
        </p:blipFill>
        <p:spPr>
          <a:xfrm>
            <a:off x="3239996" y="2720361"/>
            <a:ext cx="2296971" cy="913082"/>
          </a:xfrm>
          <a:prstGeom prst="rect">
            <a:avLst/>
          </a:prstGeom>
        </p:spPr>
      </p:pic>
      <p:pic>
        <p:nvPicPr>
          <p:cNvPr id="43" name="Picture 42">
            <a:extLst>
              <a:ext uri="{FF2B5EF4-FFF2-40B4-BE49-F238E27FC236}">
                <a16:creationId xmlns:a16="http://schemas.microsoft.com/office/drawing/2014/main" id="{B8209BB1-97B0-5B44-BDA3-AC41A20C25B2}"/>
              </a:ext>
            </a:extLst>
          </p:cNvPr>
          <p:cNvPicPr>
            <a:picLocks noChangeAspect="1"/>
          </p:cNvPicPr>
          <p:nvPr/>
        </p:nvPicPr>
        <p:blipFill>
          <a:blip r:embed="rId11"/>
          <a:stretch>
            <a:fillRect/>
          </a:stretch>
        </p:blipFill>
        <p:spPr>
          <a:xfrm>
            <a:off x="836312" y="3633443"/>
            <a:ext cx="1848361" cy="870862"/>
          </a:xfrm>
          <a:prstGeom prst="rect">
            <a:avLst/>
          </a:prstGeom>
        </p:spPr>
      </p:pic>
      <p:pic>
        <p:nvPicPr>
          <p:cNvPr id="45" name="Picture 44" descr="Graphical user interface, text, application, email&#10;&#10;Description automatically generated">
            <a:extLst>
              <a:ext uri="{FF2B5EF4-FFF2-40B4-BE49-F238E27FC236}">
                <a16:creationId xmlns:a16="http://schemas.microsoft.com/office/drawing/2014/main" id="{29D04AB1-B12F-2D4F-B6F1-27AE784C498E}"/>
              </a:ext>
            </a:extLst>
          </p:cNvPr>
          <p:cNvPicPr>
            <a:picLocks noChangeAspect="1"/>
          </p:cNvPicPr>
          <p:nvPr/>
        </p:nvPicPr>
        <p:blipFill>
          <a:blip r:embed="rId12"/>
          <a:stretch>
            <a:fillRect/>
          </a:stretch>
        </p:blipFill>
        <p:spPr>
          <a:xfrm>
            <a:off x="3239996" y="3861805"/>
            <a:ext cx="2678890" cy="710868"/>
          </a:xfrm>
          <a:prstGeom prst="rect">
            <a:avLst/>
          </a:prstGeom>
        </p:spPr>
      </p:pic>
      <p:pic>
        <p:nvPicPr>
          <p:cNvPr id="47" name="Picture 46" descr="Text&#10;&#10;Description automatically generated">
            <a:extLst>
              <a:ext uri="{FF2B5EF4-FFF2-40B4-BE49-F238E27FC236}">
                <a16:creationId xmlns:a16="http://schemas.microsoft.com/office/drawing/2014/main" id="{5728D89E-7A45-2443-AB2B-7D36638505CE}"/>
              </a:ext>
            </a:extLst>
          </p:cNvPr>
          <p:cNvPicPr>
            <a:picLocks noChangeAspect="1"/>
          </p:cNvPicPr>
          <p:nvPr/>
        </p:nvPicPr>
        <p:blipFill>
          <a:blip r:embed="rId13"/>
          <a:stretch>
            <a:fillRect/>
          </a:stretch>
        </p:blipFill>
        <p:spPr>
          <a:xfrm>
            <a:off x="7566799" y="3782407"/>
            <a:ext cx="3916249" cy="572933"/>
          </a:xfrm>
          <a:prstGeom prst="rect">
            <a:avLst/>
          </a:prstGeom>
        </p:spPr>
      </p:pic>
      <p:pic>
        <p:nvPicPr>
          <p:cNvPr id="51" name="Picture 50">
            <a:extLst>
              <a:ext uri="{FF2B5EF4-FFF2-40B4-BE49-F238E27FC236}">
                <a16:creationId xmlns:a16="http://schemas.microsoft.com/office/drawing/2014/main" id="{5066F57A-393A-EF48-80F3-37020CD7BFCE}"/>
              </a:ext>
            </a:extLst>
          </p:cNvPr>
          <p:cNvPicPr>
            <a:picLocks noChangeAspect="1"/>
          </p:cNvPicPr>
          <p:nvPr/>
        </p:nvPicPr>
        <p:blipFill>
          <a:blip r:embed="rId14"/>
          <a:stretch>
            <a:fillRect/>
          </a:stretch>
        </p:blipFill>
        <p:spPr>
          <a:xfrm>
            <a:off x="6055957" y="3934469"/>
            <a:ext cx="1235491" cy="384825"/>
          </a:xfrm>
          <a:prstGeom prst="rect">
            <a:avLst/>
          </a:prstGeom>
        </p:spPr>
      </p:pic>
      <p:pic>
        <p:nvPicPr>
          <p:cNvPr id="53" name="Picture 52">
            <a:extLst>
              <a:ext uri="{FF2B5EF4-FFF2-40B4-BE49-F238E27FC236}">
                <a16:creationId xmlns:a16="http://schemas.microsoft.com/office/drawing/2014/main" id="{B8A03F22-E839-CE4E-9E8F-5C232638C0CF}"/>
              </a:ext>
            </a:extLst>
          </p:cNvPr>
          <p:cNvPicPr>
            <a:picLocks noChangeAspect="1"/>
          </p:cNvPicPr>
          <p:nvPr/>
        </p:nvPicPr>
        <p:blipFill>
          <a:blip r:embed="rId15"/>
          <a:stretch>
            <a:fillRect/>
          </a:stretch>
        </p:blipFill>
        <p:spPr>
          <a:xfrm>
            <a:off x="836312" y="4893506"/>
            <a:ext cx="1358900" cy="508000"/>
          </a:xfrm>
          <a:prstGeom prst="rect">
            <a:avLst/>
          </a:prstGeom>
        </p:spPr>
      </p:pic>
      <p:pic>
        <p:nvPicPr>
          <p:cNvPr id="55" name="Picture 54">
            <a:extLst>
              <a:ext uri="{FF2B5EF4-FFF2-40B4-BE49-F238E27FC236}">
                <a16:creationId xmlns:a16="http://schemas.microsoft.com/office/drawing/2014/main" id="{4DD20371-AAEF-B449-86D6-BE422F8ED35A}"/>
              </a:ext>
            </a:extLst>
          </p:cNvPr>
          <p:cNvPicPr>
            <a:picLocks noChangeAspect="1"/>
          </p:cNvPicPr>
          <p:nvPr/>
        </p:nvPicPr>
        <p:blipFill>
          <a:blip r:embed="rId16"/>
          <a:stretch>
            <a:fillRect/>
          </a:stretch>
        </p:blipFill>
        <p:spPr>
          <a:xfrm>
            <a:off x="2992775" y="4855634"/>
            <a:ext cx="1422400" cy="609600"/>
          </a:xfrm>
          <a:prstGeom prst="rect">
            <a:avLst/>
          </a:prstGeom>
        </p:spPr>
      </p:pic>
      <p:pic>
        <p:nvPicPr>
          <p:cNvPr id="61" name="Picture 60">
            <a:extLst>
              <a:ext uri="{FF2B5EF4-FFF2-40B4-BE49-F238E27FC236}">
                <a16:creationId xmlns:a16="http://schemas.microsoft.com/office/drawing/2014/main" id="{509793A1-D704-0743-B7B8-538F550DE04E}"/>
              </a:ext>
            </a:extLst>
          </p:cNvPr>
          <p:cNvPicPr>
            <a:picLocks noChangeAspect="1"/>
          </p:cNvPicPr>
          <p:nvPr/>
        </p:nvPicPr>
        <p:blipFill>
          <a:blip r:embed="rId17"/>
          <a:stretch>
            <a:fillRect/>
          </a:stretch>
        </p:blipFill>
        <p:spPr>
          <a:xfrm>
            <a:off x="6143463" y="4846347"/>
            <a:ext cx="1193819" cy="356595"/>
          </a:xfrm>
          <a:prstGeom prst="rect">
            <a:avLst/>
          </a:prstGeom>
        </p:spPr>
      </p:pic>
      <p:pic>
        <p:nvPicPr>
          <p:cNvPr id="63" name="Picture 62" descr="Text&#10;&#10;Description automatically generated">
            <a:extLst>
              <a:ext uri="{FF2B5EF4-FFF2-40B4-BE49-F238E27FC236}">
                <a16:creationId xmlns:a16="http://schemas.microsoft.com/office/drawing/2014/main" id="{5DA0C863-7DA0-E64A-9A63-6E8ABBD5008C}"/>
              </a:ext>
            </a:extLst>
          </p:cNvPr>
          <p:cNvPicPr>
            <a:picLocks noChangeAspect="1"/>
          </p:cNvPicPr>
          <p:nvPr/>
        </p:nvPicPr>
        <p:blipFill>
          <a:blip r:embed="rId18"/>
          <a:stretch>
            <a:fillRect/>
          </a:stretch>
        </p:blipFill>
        <p:spPr>
          <a:xfrm>
            <a:off x="7624069" y="4743301"/>
            <a:ext cx="3801707" cy="497341"/>
          </a:xfrm>
          <a:prstGeom prst="rect">
            <a:avLst/>
          </a:prstGeom>
        </p:spPr>
      </p:pic>
      <p:sp>
        <p:nvSpPr>
          <p:cNvPr id="4" name="Rectangle 3">
            <a:extLst>
              <a:ext uri="{FF2B5EF4-FFF2-40B4-BE49-F238E27FC236}">
                <a16:creationId xmlns:a16="http://schemas.microsoft.com/office/drawing/2014/main" id="{795E6875-C344-5947-99B9-F5F917620680}"/>
              </a:ext>
            </a:extLst>
          </p:cNvPr>
          <p:cNvSpPr/>
          <p:nvPr/>
        </p:nvSpPr>
        <p:spPr>
          <a:xfrm>
            <a:off x="3203089" y="6240467"/>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3340601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848A-C2BC-204F-AB88-5BFF6E7B5316}"/>
              </a:ext>
            </a:extLst>
          </p:cNvPr>
          <p:cNvSpPr>
            <a:spLocks noGrp="1"/>
          </p:cNvSpPr>
          <p:nvPr>
            <p:ph type="title"/>
          </p:nvPr>
        </p:nvSpPr>
        <p:spPr/>
        <p:txBody>
          <a:bodyPr/>
          <a:lstStyle/>
          <a:p>
            <a:pPr algn="ctr"/>
            <a:r>
              <a:rPr lang="en-US" dirty="0"/>
              <a:t>People hate recommendations based on ratings and reviews</a:t>
            </a:r>
          </a:p>
        </p:txBody>
      </p:sp>
      <p:pic>
        <p:nvPicPr>
          <p:cNvPr id="5" name="Picture 4" descr="A picture containing text&#10;&#10;Description automatically generated">
            <a:extLst>
              <a:ext uri="{FF2B5EF4-FFF2-40B4-BE49-F238E27FC236}">
                <a16:creationId xmlns:a16="http://schemas.microsoft.com/office/drawing/2014/main" id="{C35EC98D-5416-4F40-97A3-1DB1C1497AEF}"/>
              </a:ext>
            </a:extLst>
          </p:cNvPr>
          <p:cNvPicPr>
            <a:picLocks noChangeAspect="1"/>
          </p:cNvPicPr>
          <p:nvPr/>
        </p:nvPicPr>
        <p:blipFill>
          <a:blip r:embed="rId2"/>
          <a:stretch>
            <a:fillRect/>
          </a:stretch>
        </p:blipFill>
        <p:spPr>
          <a:xfrm>
            <a:off x="1024659" y="1828800"/>
            <a:ext cx="3815519" cy="3175686"/>
          </a:xfrm>
          <a:prstGeom prst="rect">
            <a:avLst/>
          </a:prstGeom>
        </p:spPr>
      </p:pic>
      <p:pic>
        <p:nvPicPr>
          <p:cNvPr id="7" name="Picture 6" descr="Chart&#10;&#10;Description automatically generated with low confidence">
            <a:extLst>
              <a:ext uri="{FF2B5EF4-FFF2-40B4-BE49-F238E27FC236}">
                <a16:creationId xmlns:a16="http://schemas.microsoft.com/office/drawing/2014/main" id="{71CB9B06-85E2-4C41-ADB8-17CAF0E34E2D}"/>
              </a:ext>
            </a:extLst>
          </p:cNvPr>
          <p:cNvPicPr>
            <a:picLocks noChangeAspect="1"/>
          </p:cNvPicPr>
          <p:nvPr/>
        </p:nvPicPr>
        <p:blipFill>
          <a:blip r:embed="rId3"/>
          <a:stretch>
            <a:fillRect/>
          </a:stretch>
        </p:blipFill>
        <p:spPr>
          <a:xfrm>
            <a:off x="6096000" y="1828799"/>
            <a:ext cx="5090112" cy="3015049"/>
          </a:xfrm>
          <a:prstGeom prst="rect">
            <a:avLst/>
          </a:prstGeom>
        </p:spPr>
      </p:pic>
      <p:sp>
        <p:nvSpPr>
          <p:cNvPr id="8" name="TextBox 7">
            <a:extLst>
              <a:ext uri="{FF2B5EF4-FFF2-40B4-BE49-F238E27FC236}">
                <a16:creationId xmlns:a16="http://schemas.microsoft.com/office/drawing/2014/main" id="{BF363932-E147-D843-B81D-46147B63A073}"/>
              </a:ext>
            </a:extLst>
          </p:cNvPr>
          <p:cNvSpPr txBox="1"/>
          <p:nvPr/>
        </p:nvSpPr>
        <p:spPr>
          <a:xfrm>
            <a:off x="1435314" y="5062204"/>
            <a:ext cx="8934887" cy="954107"/>
          </a:xfrm>
          <a:prstGeom prst="rect">
            <a:avLst/>
          </a:prstGeom>
          <a:noFill/>
        </p:spPr>
        <p:txBody>
          <a:bodyPr wrap="square" rtlCol="0">
            <a:spAutoFit/>
          </a:bodyPr>
          <a:lstStyle/>
          <a:p>
            <a:r>
              <a:rPr lang="en-US" sz="2800" dirty="0">
                <a:solidFill>
                  <a:srgbClr val="FF0000"/>
                </a:solidFill>
              </a:rPr>
              <a:t>As lousy as Amazon’s recommendations are, and as rarely as people click on them, those produce 35% of its revenues </a:t>
            </a:r>
          </a:p>
        </p:txBody>
      </p:sp>
      <p:sp>
        <p:nvSpPr>
          <p:cNvPr id="3" name="Rectangle 2">
            <a:extLst>
              <a:ext uri="{FF2B5EF4-FFF2-40B4-BE49-F238E27FC236}">
                <a16:creationId xmlns:a16="http://schemas.microsoft.com/office/drawing/2014/main" id="{E2FF7B9C-46E3-B041-86B0-21C3CD689CC7}"/>
              </a:ext>
            </a:extLst>
          </p:cNvPr>
          <p:cNvSpPr/>
          <p:nvPr/>
        </p:nvSpPr>
        <p:spPr>
          <a:xfrm>
            <a:off x="3409863" y="6152237"/>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79686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682B-ED90-5746-A738-C46FDDC8AED1}"/>
              </a:ext>
            </a:extLst>
          </p:cNvPr>
          <p:cNvSpPr>
            <a:spLocks noGrp="1"/>
          </p:cNvSpPr>
          <p:nvPr>
            <p:ph type="title"/>
          </p:nvPr>
        </p:nvSpPr>
        <p:spPr>
          <a:xfrm>
            <a:off x="838200" y="365126"/>
            <a:ext cx="10515600" cy="957048"/>
          </a:xfrm>
        </p:spPr>
        <p:txBody>
          <a:bodyPr>
            <a:normAutofit fontScale="90000"/>
          </a:bodyPr>
          <a:lstStyle/>
          <a:p>
            <a:pPr algn="ctr"/>
            <a:r>
              <a:rPr lang="en-US" dirty="0"/>
              <a:t>Wine recommendations fare even worse (With dramatic consequences)</a:t>
            </a:r>
          </a:p>
        </p:txBody>
      </p:sp>
      <p:pic>
        <p:nvPicPr>
          <p:cNvPr id="11" name="Content Placeholder 10" descr="Graphical user interface&#10;&#10;Description automatically generated">
            <a:extLst>
              <a:ext uri="{FF2B5EF4-FFF2-40B4-BE49-F238E27FC236}">
                <a16:creationId xmlns:a16="http://schemas.microsoft.com/office/drawing/2014/main" id="{93BFB0EF-E648-524B-B5F8-D88F665EA74D}"/>
              </a:ext>
            </a:extLst>
          </p:cNvPr>
          <p:cNvPicPr>
            <a:picLocks noGrp="1" noChangeAspect="1"/>
          </p:cNvPicPr>
          <p:nvPr>
            <p:ph idx="1"/>
          </p:nvPr>
        </p:nvPicPr>
        <p:blipFill>
          <a:blip r:embed="rId2"/>
          <a:stretch>
            <a:fillRect/>
          </a:stretch>
        </p:blipFill>
        <p:spPr>
          <a:xfrm>
            <a:off x="6158453" y="1484999"/>
            <a:ext cx="5333898" cy="4351338"/>
          </a:xfrm>
        </p:spPr>
      </p:pic>
      <p:pic>
        <p:nvPicPr>
          <p:cNvPr id="13" name="Picture 12" descr="Chart&#10;&#10;Description automatically generated with medium confidence">
            <a:extLst>
              <a:ext uri="{FF2B5EF4-FFF2-40B4-BE49-F238E27FC236}">
                <a16:creationId xmlns:a16="http://schemas.microsoft.com/office/drawing/2014/main" id="{29A41E1D-AE71-4646-A9C3-30984D2AED9C}"/>
              </a:ext>
            </a:extLst>
          </p:cNvPr>
          <p:cNvPicPr>
            <a:picLocks noChangeAspect="1"/>
          </p:cNvPicPr>
          <p:nvPr/>
        </p:nvPicPr>
        <p:blipFill>
          <a:blip r:embed="rId3"/>
          <a:stretch>
            <a:fillRect/>
          </a:stretch>
        </p:blipFill>
        <p:spPr>
          <a:xfrm>
            <a:off x="633051" y="1499543"/>
            <a:ext cx="5320253" cy="4430284"/>
          </a:xfrm>
          <a:prstGeom prst="rect">
            <a:avLst/>
          </a:prstGeom>
        </p:spPr>
      </p:pic>
      <p:sp>
        <p:nvSpPr>
          <p:cNvPr id="3" name="Rectangle 2">
            <a:extLst>
              <a:ext uri="{FF2B5EF4-FFF2-40B4-BE49-F238E27FC236}">
                <a16:creationId xmlns:a16="http://schemas.microsoft.com/office/drawing/2014/main" id="{C31E43DF-ED9A-0747-ADC8-AB257C8A1D11}"/>
              </a:ext>
            </a:extLst>
          </p:cNvPr>
          <p:cNvSpPr/>
          <p:nvPr/>
        </p:nvSpPr>
        <p:spPr>
          <a:xfrm>
            <a:off x="3784192" y="6308208"/>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107762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DDF5-89C1-C047-9802-8AE78B6E3C1D}"/>
              </a:ext>
            </a:extLst>
          </p:cNvPr>
          <p:cNvSpPr>
            <a:spLocks noGrp="1"/>
          </p:cNvSpPr>
          <p:nvPr>
            <p:ph type="title"/>
          </p:nvPr>
        </p:nvSpPr>
        <p:spPr>
          <a:xfrm>
            <a:off x="234778" y="396336"/>
            <a:ext cx="11602995" cy="759340"/>
          </a:xfrm>
        </p:spPr>
        <p:txBody>
          <a:bodyPr>
            <a:normAutofit/>
          </a:bodyPr>
          <a:lstStyle/>
          <a:p>
            <a:pPr algn="ctr"/>
            <a:r>
              <a:rPr lang="en-US" sz="3800" dirty="0"/>
              <a:t>Little wonder wine is America’s most marginalized </a:t>
            </a:r>
            <a:r>
              <a:rPr lang="en-US" sz="3800" dirty="0" err="1"/>
              <a:t>AlcBev</a:t>
            </a:r>
            <a:endParaRPr lang="en-US" sz="3800" dirty="0"/>
          </a:p>
        </p:txBody>
      </p:sp>
      <p:pic>
        <p:nvPicPr>
          <p:cNvPr id="5" name="Content Placeholder 4" descr="Chart, line chart&#10;&#10;Description automatically generated">
            <a:extLst>
              <a:ext uri="{FF2B5EF4-FFF2-40B4-BE49-F238E27FC236}">
                <a16:creationId xmlns:a16="http://schemas.microsoft.com/office/drawing/2014/main" id="{DA54ECCD-0194-6D4D-BCFE-8612B9F3EC75}"/>
              </a:ext>
            </a:extLst>
          </p:cNvPr>
          <p:cNvPicPr>
            <a:picLocks noGrp="1" noChangeAspect="1"/>
          </p:cNvPicPr>
          <p:nvPr>
            <p:ph idx="1"/>
          </p:nvPr>
        </p:nvPicPr>
        <p:blipFill>
          <a:blip r:embed="rId2"/>
          <a:stretch>
            <a:fillRect/>
          </a:stretch>
        </p:blipFill>
        <p:spPr>
          <a:xfrm>
            <a:off x="269078" y="1735747"/>
            <a:ext cx="5826922" cy="2827167"/>
          </a:xfrm>
        </p:spPr>
      </p:pic>
      <p:pic>
        <p:nvPicPr>
          <p:cNvPr id="7" name="Picture 6" descr="Chart, pie chart&#10;&#10;Description automatically generated">
            <a:extLst>
              <a:ext uri="{FF2B5EF4-FFF2-40B4-BE49-F238E27FC236}">
                <a16:creationId xmlns:a16="http://schemas.microsoft.com/office/drawing/2014/main" id="{73388AAF-281B-A34C-90BD-8FD950FF9FA3}"/>
              </a:ext>
            </a:extLst>
          </p:cNvPr>
          <p:cNvPicPr>
            <a:picLocks noChangeAspect="1"/>
          </p:cNvPicPr>
          <p:nvPr/>
        </p:nvPicPr>
        <p:blipFill>
          <a:blip r:embed="rId3"/>
          <a:stretch>
            <a:fillRect/>
          </a:stretch>
        </p:blipFill>
        <p:spPr>
          <a:xfrm>
            <a:off x="6137189" y="2685151"/>
            <a:ext cx="5031461" cy="3186842"/>
          </a:xfrm>
          <a:prstGeom prst="rect">
            <a:avLst/>
          </a:prstGeom>
        </p:spPr>
      </p:pic>
      <p:sp>
        <p:nvSpPr>
          <p:cNvPr id="8" name="TextBox 7">
            <a:extLst>
              <a:ext uri="{FF2B5EF4-FFF2-40B4-BE49-F238E27FC236}">
                <a16:creationId xmlns:a16="http://schemas.microsoft.com/office/drawing/2014/main" id="{402CBDAB-E19F-8A40-BB9F-36085088A0FE}"/>
              </a:ext>
            </a:extLst>
          </p:cNvPr>
          <p:cNvSpPr txBox="1"/>
          <p:nvPr/>
        </p:nvSpPr>
        <p:spPr>
          <a:xfrm>
            <a:off x="1081215" y="1366415"/>
            <a:ext cx="4955060" cy="369332"/>
          </a:xfrm>
          <a:prstGeom prst="rect">
            <a:avLst/>
          </a:prstGeom>
          <a:noFill/>
        </p:spPr>
        <p:txBody>
          <a:bodyPr wrap="square" rtlCol="0">
            <a:spAutoFit/>
          </a:bodyPr>
          <a:lstStyle/>
          <a:p>
            <a:r>
              <a:rPr lang="en-US" dirty="0"/>
              <a:t>Of the 65% of Americans who consume alcohol …</a:t>
            </a:r>
          </a:p>
        </p:txBody>
      </p:sp>
      <p:sp>
        <p:nvSpPr>
          <p:cNvPr id="9" name="TextBox 8">
            <a:extLst>
              <a:ext uri="{FF2B5EF4-FFF2-40B4-BE49-F238E27FC236}">
                <a16:creationId xmlns:a16="http://schemas.microsoft.com/office/drawing/2014/main" id="{597A4C9C-8735-4C41-8DB4-230923D099B1}"/>
              </a:ext>
            </a:extLst>
          </p:cNvPr>
          <p:cNvSpPr txBox="1"/>
          <p:nvPr/>
        </p:nvSpPr>
        <p:spPr>
          <a:xfrm>
            <a:off x="6096000" y="2210097"/>
            <a:ext cx="3385751" cy="369332"/>
          </a:xfrm>
          <a:prstGeom prst="rect">
            <a:avLst/>
          </a:prstGeom>
          <a:noFill/>
        </p:spPr>
        <p:txBody>
          <a:bodyPr wrap="square" rtlCol="0">
            <a:spAutoFit/>
          </a:bodyPr>
          <a:lstStyle/>
          <a:p>
            <a:r>
              <a:rPr lang="en-US" dirty="0"/>
              <a:t>...Only 25% prefer wine</a:t>
            </a:r>
          </a:p>
        </p:txBody>
      </p:sp>
      <p:sp>
        <p:nvSpPr>
          <p:cNvPr id="3" name="Rectangle 2">
            <a:extLst>
              <a:ext uri="{FF2B5EF4-FFF2-40B4-BE49-F238E27FC236}">
                <a16:creationId xmlns:a16="http://schemas.microsoft.com/office/drawing/2014/main" id="{A0F3F575-2FE8-D149-9ECD-EFC6BA43535A}"/>
              </a:ext>
            </a:extLst>
          </p:cNvPr>
          <p:cNvSpPr/>
          <p:nvPr/>
        </p:nvSpPr>
        <p:spPr>
          <a:xfrm>
            <a:off x="3298306" y="6276998"/>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170816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96F6-8E88-AE45-BE64-0B2EEB0DFBD8}"/>
              </a:ext>
            </a:extLst>
          </p:cNvPr>
          <p:cNvSpPr>
            <a:spLocks noGrp="1"/>
          </p:cNvSpPr>
          <p:nvPr>
            <p:ph type="title"/>
          </p:nvPr>
        </p:nvSpPr>
        <p:spPr>
          <a:xfrm>
            <a:off x="1581912" y="1448454"/>
            <a:ext cx="8781288" cy="508064"/>
          </a:xfrm>
        </p:spPr>
        <p:txBody>
          <a:bodyPr>
            <a:normAutofit fontScale="90000"/>
          </a:bodyPr>
          <a:lstStyle/>
          <a:p>
            <a:r>
              <a:rPr lang="en-US" sz="3200" dirty="0"/>
              <a:t>Ready-to-drink category will soon overtake wine in the US</a:t>
            </a:r>
          </a:p>
        </p:txBody>
      </p:sp>
      <p:sp>
        <p:nvSpPr>
          <p:cNvPr id="3" name="Content Placeholder 2">
            <a:extLst>
              <a:ext uri="{FF2B5EF4-FFF2-40B4-BE49-F238E27FC236}">
                <a16:creationId xmlns:a16="http://schemas.microsoft.com/office/drawing/2014/main" id="{49B2B0F1-FE9F-A848-98AC-FEF9B70540A2}"/>
              </a:ext>
            </a:extLst>
          </p:cNvPr>
          <p:cNvSpPr>
            <a:spLocks noGrp="1"/>
          </p:cNvSpPr>
          <p:nvPr>
            <p:ph idx="1"/>
          </p:nvPr>
        </p:nvSpPr>
        <p:spPr>
          <a:xfrm>
            <a:off x="2860148" y="1851440"/>
            <a:ext cx="6020562" cy="373444"/>
          </a:xfrm>
        </p:spPr>
        <p:txBody>
          <a:bodyPr>
            <a:noAutofit/>
          </a:bodyPr>
          <a:lstStyle/>
          <a:p>
            <a:pPr marL="0" indent="0" algn="ctr">
              <a:buNone/>
            </a:pPr>
            <a:r>
              <a:rPr lang="en-US" sz="1800" i="1" dirty="0">
                <a:hlinkClick r:id="rId2"/>
              </a:rPr>
              <a:t>Source: IWSR Drinks Market Analysis 06/07/2021</a:t>
            </a:r>
            <a:endParaRPr lang="en-US" sz="1800" i="1" dirty="0"/>
          </a:p>
        </p:txBody>
      </p:sp>
      <p:pic>
        <p:nvPicPr>
          <p:cNvPr id="5" name="Picture 4" descr="Shape, circle&#10;&#10;Description automatically generated">
            <a:extLst>
              <a:ext uri="{FF2B5EF4-FFF2-40B4-BE49-F238E27FC236}">
                <a16:creationId xmlns:a16="http://schemas.microsoft.com/office/drawing/2014/main" id="{9C6A1472-795B-C24C-9753-A06134C05DAE}"/>
              </a:ext>
            </a:extLst>
          </p:cNvPr>
          <p:cNvPicPr>
            <a:picLocks noChangeAspect="1"/>
          </p:cNvPicPr>
          <p:nvPr/>
        </p:nvPicPr>
        <p:blipFill>
          <a:blip r:embed="rId3"/>
          <a:stretch>
            <a:fillRect/>
          </a:stretch>
        </p:blipFill>
        <p:spPr>
          <a:xfrm>
            <a:off x="3151270" y="2359504"/>
            <a:ext cx="5642572" cy="3753402"/>
          </a:xfrm>
          <a:prstGeom prst="rect">
            <a:avLst/>
          </a:prstGeom>
        </p:spPr>
      </p:pic>
      <p:sp>
        <p:nvSpPr>
          <p:cNvPr id="6" name="TextBox 5">
            <a:extLst>
              <a:ext uri="{FF2B5EF4-FFF2-40B4-BE49-F238E27FC236}">
                <a16:creationId xmlns:a16="http://schemas.microsoft.com/office/drawing/2014/main" id="{867DD127-79AE-514A-AF40-E4796CE2337E}"/>
              </a:ext>
            </a:extLst>
          </p:cNvPr>
          <p:cNvSpPr txBox="1"/>
          <p:nvPr/>
        </p:nvSpPr>
        <p:spPr>
          <a:xfrm>
            <a:off x="1426464" y="535813"/>
            <a:ext cx="8570976" cy="830997"/>
          </a:xfrm>
          <a:prstGeom prst="rect">
            <a:avLst/>
          </a:prstGeom>
          <a:noFill/>
        </p:spPr>
        <p:txBody>
          <a:bodyPr wrap="square" rtlCol="0">
            <a:spAutoFit/>
          </a:bodyPr>
          <a:lstStyle/>
          <a:p>
            <a:pPr algn="ctr"/>
            <a:r>
              <a:rPr lang="en-US" sz="4800" dirty="0"/>
              <a:t>Many factors marginalizing wine</a:t>
            </a:r>
          </a:p>
        </p:txBody>
      </p:sp>
      <p:sp>
        <p:nvSpPr>
          <p:cNvPr id="4" name="Rectangle 3">
            <a:extLst>
              <a:ext uri="{FF2B5EF4-FFF2-40B4-BE49-F238E27FC236}">
                <a16:creationId xmlns:a16="http://schemas.microsoft.com/office/drawing/2014/main" id="{346B0014-7F27-EB48-807A-5613015D8B4C}"/>
              </a:ext>
            </a:extLst>
          </p:cNvPr>
          <p:cNvSpPr/>
          <p:nvPr/>
        </p:nvSpPr>
        <p:spPr>
          <a:xfrm>
            <a:off x="3479662" y="6322187"/>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230528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2612-3E00-FD42-A633-AB776C2ED126}"/>
              </a:ext>
            </a:extLst>
          </p:cNvPr>
          <p:cNvSpPr>
            <a:spLocks noGrp="1"/>
          </p:cNvSpPr>
          <p:nvPr>
            <p:ph type="title"/>
          </p:nvPr>
        </p:nvSpPr>
        <p:spPr>
          <a:xfrm>
            <a:off x="383061" y="562834"/>
            <a:ext cx="10725664" cy="821124"/>
          </a:xfrm>
        </p:spPr>
        <p:txBody>
          <a:bodyPr>
            <a:normAutofit/>
          </a:bodyPr>
          <a:lstStyle/>
          <a:p>
            <a:pPr algn="ctr"/>
            <a:r>
              <a:rPr lang="en-US" sz="3600" b="1" dirty="0"/>
              <a:t>Why have the days of stars and reviews long passed? </a:t>
            </a:r>
            <a:endParaRPr lang="en-US" sz="3600" dirty="0"/>
          </a:p>
        </p:txBody>
      </p:sp>
      <p:sp>
        <p:nvSpPr>
          <p:cNvPr id="3" name="Content Placeholder 2">
            <a:extLst>
              <a:ext uri="{FF2B5EF4-FFF2-40B4-BE49-F238E27FC236}">
                <a16:creationId xmlns:a16="http://schemas.microsoft.com/office/drawing/2014/main" id="{2D2271AE-6E86-F443-941C-B3DB96718E73}"/>
              </a:ext>
            </a:extLst>
          </p:cNvPr>
          <p:cNvSpPr>
            <a:spLocks noGrp="1"/>
          </p:cNvSpPr>
          <p:nvPr>
            <p:ph idx="1"/>
          </p:nvPr>
        </p:nvSpPr>
        <p:spPr>
          <a:xfrm>
            <a:off x="998838" y="1529062"/>
            <a:ext cx="10515600" cy="4351338"/>
          </a:xfrm>
        </p:spPr>
        <p:txBody>
          <a:bodyPr>
            <a:normAutofit/>
          </a:bodyPr>
          <a:lstStyle/>
          <a:p>
            <a:pPr marL="0" indent="0">
              <a:buNone/>
            </a:pPr>
            <a:r>
              <a:rPr lang="en-US" sz="2400" dirty="0"/>
              <a:t>According to a published </a:t>
            </a:r>
            <a:r>
              <a:rPr lang="en-US" sz="2400" dirty="0">
                <a:hlinkClick r:id="rId2"/>
              </a:rPr>
              <a:t>paper by the winners of the Netflix Prize</a:t>
            </a:r>
            <a:r>
              <a:rPr lang="en-US" sz="2400" dirty="0"/>
              <a:t>:</a:t>
            </a:r>
          </a:p>
          <a:p>
            <a:r>
              <a:rPr lang="en-US" sz="1800" dirty="0"/>
              <a:t>User baseline ratings for the same movie change over time, a phenomenon known as “temporal effects. </a:t>
            </a:r>
          </a:p>
          <a:p>
            <a:r>
              <a:rPr lang="en-US" sz="1800" dirty="0"/>
              <a:t>Also: “a user who tended to rate an average movie ‘4 stars.’ may now rate such a movie ‘3 stars.’ …. Such effects can stem from many reasons. For example, it is related to a natural drift in a user’s rating scale, to the fact that ratings are given in relevance to other ratings that were given recently.</a:t>
            </a:r>
          </a:p>
          <a:p>
            <a:r>
              <a:rPr lang="en-US" sz="1800" dirty="0"/>
              <a:t>“[T]he effective user bias on a day can be significantly different than the user bias on the day earlier or the day after. [This] stems from the fact that users are usually associated with only a handful of ratings….”</a:t>
            </a:r>
          </a:p>
          <a:p>
            <a:r>
              <a:rPr lang="en-US" sz="1800" dirty="0"/>
              <a:t>“User preferences – users change their preferences over time. For example, a fan of the “psychological thrillers” genre may become a fan of “crime dramas” a year later. Similarly, humans change their perception on certain actors and directors.”</a:t>
            </a:r>
          </a:p>
          <a:p>
            <a:pPr marL="0" indent="0">
              <a:buNone/>
            </a:pPr>
            <a:endParaRPr lang="en-US" sz="1800" dirty="0"/>
          </a:p>
        </p:txBody>
      </p:sp>
      <p:sp>
        <p:nvSpPr>
          <p:cNvPr id="4" name="Rectangle 3">
            <a:extLst>
              <a:ext uri="{FF2B5EF4-FFF2-40B4-BE49-F238E27FC236}">
                <a16:creationId xmlns:a16="http://schemas.microsoft.com/office/drawing/2014/main" id="{FC41E2B5-1561-5D4C-9AB6-C6ED098695F5}"/>
              </a:ext>
            </a:extLst>
          </p:cNvPr>
          <p:cNvSpPr/>
          <p:nvPr/>
        </p:nvSpPr>
        <p:spPr>
          <a:xfrm>
            <a:off x="3603106" y="6295166"/>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172830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DAC6-B159-D044-928C-E7B90E4EA0D7}"/>
              </a:ext>
            </a:extLst>
          </p:cNvPr>
          <p:cNvSpPr>
            <a:spLocks noGrp="1"/>
          </p:cNvSpPr>
          <p:nvPr>
            <p:ph type="title"/>
          </p:nvPr>
        </p:nvSpPr>
        <p:spPr>
          <a:xfrm>
            <a:off x="838200" y="365125"/>
            <a:ext cx="10515600" cy="768731"/>
          </a:xfrm>
        </p:spPr>
        <p:txBody>
          <a:bodyPr/>
          <a:lstStyle/>
          <a:p>
            <a:r>
              <a:rPr lang="en-US" dirty="0"/>
              <a:t>When “excellent” actually means “just okay”</a:t>
            </a:r>
          </a:p>
        </p:txBody>
      </p:sp>
      <p:sp>
        <p:nvSpPr>
          <p:cNvPr id="3" name="Content Placeholder 2">
            <a:extLst>
              <a:ext uri="{FF2B5EF4-FFF2-40B4-BE49-F238E27FC236}">
                <a16:creationId xmlns:a16="http://schemas.microsoft.com/office/drawing/2014/main" id="{95CC9493-0C51-2746-BE92-3D906ABA8B1A}"/>
              </a:ext>
            </a:extLst>
          </p:cNvPr>
          <p:cNvSpPr>
            <a:spLocks noGrp="1"/>
          </p:cNvSpPr>
          <p:nvPr>
            <p:ph idx="1"/>
          </p:nvPr>
        </p:nvSpPr>
        <p:spPr>
          <a:xfrm>
            <a:off x="6262816" y="1690688"/>
            <a:ext cx="4586416" cy="4351338"/>
          </a:xfrm>
        </p:spPr>
        <p:txBody>
          <a:bodyPr/>
          <a:lstStyle/>
          <a:p>
            <a:r>
              <a:rPr lang="en-US" sz="1800" dirty="0"/>
              <a:t>Do five-star ratings systems have a ‘positivity’ (grade inflation) problem?  </a:t>
            </a:r>
            <a:r>
              <a:rPr lang="en-US" sz="1800" dirty="0">
                <a:hlinkClick r:id="rId2"/>
              </a:rPr>
              <a:t>https://www.retailwire.com/discussion/do-five-star-ratings-systems-have-a-positivity-problem/</a:t>
            </a:r>
            <a:endParaRPr lang="en-US" sz="1800" dirty="0"/>
          </a:p>
          <a:p>
            <a:r>
              <a:rPr lang="en-US" sz="1800" dirty="0"/>
              <a:t>'Emotional' reviews Answering NPR: Why 5-Star Rating Systems Don’t Work  </a:t>
            </a:r>
            <a:r>
              <a:rPr lang="en-US" sz="1800" dirty="0">
                <a:hlinkClick r:id="rId3"/>
              </a:rPr>
              <a:t>https://customerthink.com/answering-npr-why-5-star-rating-systems-dont-work/</a:t>
            </a:r>
            <a:endParaRPr lang="en-US" sz="1800" dirty="0"/>
          </a:p>
          <a:p>
            <a:r>
              <a:rPr lang="en-US" sz="1800" dirty="0"/>
              <a:t>Here's what's behind all those 5 star ratings </a:t>
            </a:r>
            <a:r>
              <a:rPr lang="en-US" sz="1800" dirty="0">
                <a:hlinkClick r:id="rId4"/>
              </a:rPr>
              <a:t>https://www.nbcnews.com/better/business/does-five-star-online-review-really-mean-product-good-ncna870901</a:t>
            </a:r>
            <a:endParaRPr lang="en-US" sz="1800" dirty="0"/>
          </a:p>
          <a:p>
            <a:pPr marL="0" indent="0">
              <a:buNone/>
            </a:pPr>
            <a:endParaRPr lang="en-US" sz="1800" dirty="0"/>
          </a:p>
        </p:txBody>
      </p:sp>
      <p:pic>
        <p:nvPicPr>
          <p:cNvPr id="9" name="Picture 8" descr="A picture containing diagram&#10;&#10;Description automatically generated">
            <a:extLst>
              <a:ext uri="{FF2B5EF4-FFF2-40B4-BE49-F238E27FC236}">
                <a16:creationId xmlns:a16="http://schemas.microsoft.com/office/drawing/2014/main" id="{46B71BA5-ADD4-5445-AB09-C020DB84083C}"/>
              </a:ext>
            </a:extLst>
          </p:cNvPr>
          <p:cNvPicPr>
            <a:picLocks noChangeAspect="1"/>
          </p:cNvPicPr>
          <p:nvPr/>
        </p:nvPicPr>
        <p:blipFill>
          <a:blip r:embed="rId5"/>
          <a:stretch>
            <a:fillRect/>
          </a:stretch>
        </p:blipFill>
        <p:spPr>
          <a:xfrm>
            <a:off x="1119440" y="1133856"/>
            <a:ext cx="4714427" cy="5119347"/>
          </a:xfrm>
          <a:prstGeom prst="rect">
            <a:avLst/>
          </a:prstGeom>
        </p:spPr>
      </p:pic>
      <p:sp>
        <p:nvSpPr>
          <p:cNvPr id="4" name="Rectangle 3">
            <a:extLst>
              <a:ext uri="{FF2B5EF4-FFF2-40B4-BE49-F238E27FC236}">
                <a16:creationId xmlns:a16="http://schemas.microsoft.com/office/drawing/2014/main" id="{E64DAA63-1734-3E48-80B5-2057FD65B83A}"/>
              </a:ext>
            </a:extLst>
          </p:cNvPr>
          <p:cNvSpPr/>
          <p:nvPr/>
        </p:nvSpPr>
        <p:spPr>
          <a:xfrm>
            <a:off x="2749666" y="6308209"/>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662835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096EA-CE23-8647-8B52-B0337997E139}"/>
              </a:ext>
            </a:extLst>
          </p:cNvPr>
          <p:cNvSpPr>
            <a:spLocks noGrp="1"/>
          </p:cNvSpPr>
          <p:nvPr>
            <p:ph type="title"/>
          </p:nvPr>
        </p:nvSpPr>
        <p:spPr>
          <a:xfrm>
            <a:off x="660057" y="365125"/>
            <a:ext cx="10804954" cy="746983"/>
          </a:xfrm>
        </p:spPr>
        <p:txBody>
          <a:bodyPr>
            <a:noAutofit/>
          </a:bodyPr>
          <a:lstStyle/>
          <a:p>
            <a:pPr algn="ctr"/>
            <a:r>
              <a:rPr lang="en-US" sz="3600" dirty="0"/>
              <a:t>Data Shows Stars Have Positivity/Grade Inflation Issues</a:t>
            </a:r>
          </a:p>
        </p:txBody>
      </p:sp>
      <p:sp>
        <p:nvSpPr>
          <p:cNvPr id="3" name="Content Placeholder 2">
            <a:extLst>
              <a:ext uri="{FF2B5EF4-FFF2-40B4-BE49-F238E27FC236}">
                <a16:creationId xmlns:a16="http://schemas.microsoft.com/office/drawing/2014/main" id="{5D767075-6DB2-7947-AECE-2ED4D4D271E3}"/>
              </a:ext>
            </a:extLst>
          </p:cNvPr>
          <p:cNvSpPr>
            <a:spLocks noGrp="1"/>
          </p:cNvSpPr>
          <p:nvPr>
            <p:ph idx="1"/>
          </p:nvPr>
        </p:nvSpPr>
        <p:spPr>
          <a:xfrm>
            <a:off x="660056" y="1766925"/>
            <a:ext cx="11094308" cy="4914291"/>
          </a:xfrm>
        </p:spPr>
        <p:txBody>
          <a:bodyPr>
            <a:normAutofit lnSpcReduction="10000"/>
          </a:bodyPr>
          <a:lstStyle/>
          <a:p>
            <a:r>
              <a:rPr lang="en-US" sz="2000" i="1" dirty="0"/>
              <a:t>“Star reviews are overwhelmingly positive</a:t>
            </a:r>
            <a:r>
              <a:rPr lang="en-US" sz="2000" i="1" baseline="30000" dirty="0">
                <a:hlinkClick r:id="rId2" tooltip="Hu, N., Zhang, J. &amp; Pavlou, P. A. Overcoming the J-shaped distribution of product reviews. Commun. ACM 52, 144–147 (2009)."/>
              </a:rPr>
              <a:t>5</a:t>
            </a:r>
            <a:r>
              <a:rPr lang="en-US" sz="2000" i="1" dirty="0"/>
              <a:t>. </a:t>
            </a:r>
          </a:p>
          <a:p>
            <a:pPr marL="0" indent="0">
              <a:buNone/>
            </a:pPr>
            <a:endParaRPr lang="en-US" sz="2000" i="1" dirty="0"/>
          </a:p>
          <a:p>
            <a:r>
              <a:rPr lang="en-US" sz="2000" i="1" dirty="0"/>
              <a:t>“On </a:t>
            </a:r>
            <a:r>
              <a:rPr lang="en-US" sz="2000" i="1" dirty="0" err="1"/>
              <a:t>Amazon.com</a:t>
            </a:r>
            <a:r>
              <a:rPr lang="en-US" sz="2000" i="1" dirty="0"/>
              <a:t>, for example, the average star rating is approximately 4.2 out of 5, with well over half of the reviews being 5-star ratings</a:t>
            </a:r>
            <a:r>
              <a:rPr lang="en-US" sz="2000" i="1" baseline="30000" dirty="0">
                <a:hlinkClick r:id="rId3" tooltip="Woolf, M. Playing with 80 million Amazon product review ratings using Apache Spark. minimaxir &#10;                http://minimaxir.com/2017/01/amazon-spark/&#10;                &#10;               (2017)."/>
              </a:rPr>
              <a:t>6</a:t>
            </a:r>
            <a:r>
              <a:rPr lang="en-US" sz="2000" i="1" baseline="30000" dirty="0"/>
              <a:t>,</a:t>
            </a:r>
            <a:r>
              <a:rPr lang="en-US" sz="2000" i="1" baseline="30000" dirty="0">
                <a:hlinkClick r:id="rId4" tooltip="McAuley, J., Pandey, R. &amp; Leskovec, J. Inferring networks of substitutable and complementary products. in Proc. 21st ACM SIGKDD International Conference on Knowledge Discovery and Data Mining 785–794 (ACM, 2015)."/>
              </a:rPr>
              <a:t>7</a:t>
            </a:r>
            <a:r>
              <a:rPr lang="en-US" sz="2000" i="1" dirty="0"/>
              <a:t>. </a:t>
            </a:r>
          </a:p>
          <a:p>
            <a:pPr marL="0" indent="0">
              <a:buNone/>
            </a:pPr>
            <a:endParaRPr lang="en-US" sz="2000" i="1" dirty="0"/>
          </a:p>
          <a:p>
            <a:r>
              <a:rPr lang="en-US" sz="2000" i="1" dirty="0"/>
              <a:t>“Nearly half of all Yelp reviews are 5-star ratings</a:t>
            </a:r>
            <a:r>
              <a:rPr lang="en-US" sz="2000" i="1" baseline="30000" dirty="0">
                <a:hlinkClick r:id="rId5" tooltip="Yelp Factsheet (Yelp, 2017); &#10;                https://www.yelp.com/factsheet&#10;                &#10;              "/>
              </a:rPr>
              <a:t>8</a:t>
            </a:r>
            <a:r>
              <a:rPr lang="en-US" sz="2000" i="1" dirty="0"/>
              <a:t>, and recent research indicates that nearly 90% of Uber ratings may be 5 stars</a:t>
            </a:r>
            <a:r>
              <a:rPr lang="en-US" sz="2000" i="1" baseline="30000" dirty="0">
                <a:hlinkClick r:id="rId6" tooltip="Athey, S., Castillo, J. C. &amp; Knoepfle, D. Service quality in the gig economy: empirical evidence about driving quality at Uber. White Paper. &#10;                https://doi-org.ucsf.idm.oclc.org/10.2139/ssrn.3499781&#10;                &#10;               (2019)."/>
              </a:rPr>
              <a:t>9</a:t>
            </a:r>
            <a:r>
              <a:rPr lang="en-US" sz="2000" i="1" dirty="0"/>
              <a:t>. </a:t>
            </a:r>
          </a:p>
          <a:p>
            <a:endParaRPr lang="en-US" sz="2000" i="1" dirty="0"/>
          </a:p>
          <a:p>
            <a:r>
              <a:rPr lang="en-US" sz="2000" i="1" dirty="0"/>
              <a:t>“A visual representation of most online ratings reveals a J-shaped distribution, with many 4- and 5-star ratings, a few 1-star ratings and few ratings in between</a:t>
            </a:r>
            <a:r>
              <a:rPr lang="en-US" sz="2000" i="1" baseline="30000" dirty="0">
                <a:hlinkClick r:id="rId2" tooltip="Hu, N., Zhang, J. &amp; Pavlou, P. A. Overcoming the J-shaped distribution of product reviews. Commun. ACM 52, 144–147 (2009)."/>
              </a:rPr>
              <a:t>5</a:t>
            </a:r>
            <a:r>
              <a:rPr lang="en-US" sz="2000" i="1" dirty="0"/>
              <a:t>. </a:t>
            </a:r>
          </a:p>
          <a:p>
            <a:endParaRPr lang="en-US" sz="2000" i="1" dirty="0"/>
          </a:p>
          <a:p>
            <a:r>
              <a:rPr lang="en-US" sz="2000" i="1" dirty="0"/>
              <a:t>“The degree of overwhelming positivity suggests that individuals are often confronted with choosing between numerous items with similar star ratings, especially given that people will not even consider options that garner less than a 3-star rating.”</a:t>
            </a:r>
          </a:p>
          <a:p>
            <a:pPr marL="0" indent="0" algn="ctr">
              <a:buNone/>
            </a:pPr>
            <a:r>
              <a:rPr lang="en-US" sz="1400" dirty="0"/>
              <a:t>Property of Revolution Algorithms - Copyright 2021</a:t>
            </a:r>
          </a:p>
          <a:p>
            <a:pPr marL="0" indent="0" algn="ctr">
              <a:buNone/>
            </a:pPr>
            <a:endParaRPr lang="en-US" sz="1400" i="1" dirty="0"/>
          </a:p>
          <a:p>
            <a:pPr marL="0" indent="0">
              <a:buNone/>
            </a:pPr>
            <a:endParaRPr lang="en-US" sz="1800" i="1" dirty="0"/>
          </a:p>
          <a:p>
            <a:pPr marL="0" indent="0">
              <a:buNone/>
            </a:pPr>
            <a:endParaRPr lang="en-US" sz="2000" dirty="0"/>
          </a:p>
        </p:txBody>
      </p:sp>
      <p:sp>
        <p:nvSpPr>
          <p:cNvPr id="4" name="TextBox 3">
            <a:extLst>
              <a:ext uri="{FF2B5EF4-FFF2-40B4-BE49-F238E27FC236}">
                <a16:creationId xmlns:a16="http://schemas.microsoft.com/office/drawing/2014/main" id="{84EB2FE4-FEDB-4F46-B265-A806EFE1D209}"/>
              </a:ext>
            </a:extLst>
          </p:cNvPr>
          <p:cNvSpPr txBox="1"/>
          <p:nvPr/>
        </p:nvSpPr>
        <p:spPr>
          <a:xfrm>
            <a:off x="931905" y="1112108"/>
            <a:ext cx="10550611" cy="523220"/>
          </a:xfrm>
          <a:prstGeom prst="rect">
            <a:avLst/>
          </a:prstGeom>
          <a:noFill/>
        </p:spPr>
        <p:txBody>
          <a:bodyPr wrap="square" rtlCol="0">
            <a:spAutoFit/>
          </a:bodyPr>
          <a:lstStyle/>
          <a:p>
            <a:r>
              <a:rPr lang="en-US" sz="1400" i="1" dirty="0"/>
              <a:t>Source: -- </a:t>
            </a:r>
            <a:r>
              <a:rPr lang="en-US" sz="1400" i="1" dirty="0">
                <a:hlinkClick r:id="rId7"/>
              </a:rPr>
              <a:t>Nature Human Behaviour</a:t>
            </a:r>
            <a:r>
              <a:rPr lang="en-US" sz="1400" i="1" dirty="0"/>
              <a:t> (Article), </a:t>
            </a:r>
            <a:r>
              <a:rPr lang="en-US" sz="1400" i="1" dirty="0">
                <a:hlinkClick r:id="rId8"/>
              </a:rPr>
              <a:t>Published: 08 April 2021</a:t>
            </a:r>
            <a:r>
              <a:rPr lang="en-US" sz="1400" i="1" dirty="0"/>
              <a:t>, </a:t>
            </a:r>
            <a:r>
              <a:rPr lang="en-US" sz="1400" b="1" i="1" dirty="0"/>
              <a:t>Mass-scale emotionality reveals human </a:t>
            </a:r>
            <a:r>
              <a:rPr lang="en-US" sz="1400" b="1" i="1" dirty="0" err="1"/>
              <a:t>behaviour</a:t>
            </a:r>
            <a:r>
              <a:rPr lang="en-US" sz="1400" b="1" i="1" dirty="0"/>
              <a:t> and marketplace success, </a:t>
            </a:r>
            <a:r>
              <a:rPr lang="en-US" sz="1400" i="1" dirty="0">
                <a:hlinkClick r:id="rId9"/>
              </a:rPr>
              <a:t>Matthew D. Rocklage</a:t>
            </a:r>
            <a:r>
              <a:rPr lang="en-US" sz="1400" i="1" dirty="0"/>
              <a:t>, </a:t>
            </a:r>
            <a:r>
              <a:rPr lang="en-US" sz="1400" i="1" dirty="0">
                <a:hlinkClick r:id="rId10"/>
              </a:rPr>
              <a:t>Derek D. Rucker</a:t>
            </a:r>
            <a:r>
              <a:rPr lang="en-US" sz="1400" i="1" dirty="0"/>
              <a:t> &amp; </a:t>
            </a:r>
            <a:r>
              <a:rPr lang="en-US" sz="1400" i="1" dirty="0">
                <a:hlinkClick r:id="rId11"/>
              </a:rPr>
              <a:t>Loran F. Nordgren</a:t>
            </a:r>
            <a:endParaRPr lang="en-US" sz="1400" i="1" dirty="0"/>
          </a:p>
        </p:txBody>
      </p:sp>
    </p:spTree>
    <p:extLst>
      <p:ext uri="{BB962C8B-B14F-4D97-AF65-F5344CB8AC3E}">
        <p14:creationId xmlns:p14="http://schemas.microsoft.com/office/powerpoint/2010/main" val="38938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35029-891C-6644-A4A7-DE3FFFC87424}"/>
              </a:ext>
            </a:extLst>
          </p:cNvPr>
          <p:cNvSpPr>
            <a:spLocks noGrp="1"/>
          </p:cNvSpPr>
          <p:nvPr>
            <p:ph idx="1"/>
          </p:nvPr>
        </p:nvSpPr>
        <p:spPr>
          <a:xfrm>
            <a:off x="287228" y="390565"/>
            <a:ext cx="3169912" cy="3038434"/>
          </a:xfrm>
        </p:spPr>
        <p:txBody>
          <a:bodyPr>
            <a:normAutofit lnSpcReduction="10000"/>
          </a:bodyPr>
          <a:lstStyle/>
          <a:p>
            <a:pPr marL="0" indent="0">
              <a:buNone/>
            </a:pPr>
            <a:r>
              <a:rPr lang="en-US" sz="4000" dirty="0"/>
              <a:t>80 Million Amazon Product Reviews prove star ratings suck</a:t>
            </a:r>
          </a:p>
        </p:txBody>
      </p:sp>
      <p:pic>
        <p:nvPicPr>
          <p:cNvPr id="5" name="Picture 4" descr="Table&#10;&#10;Description automatically generated with medium confidence">
            <a:extLst>
              <a:ext uri="{FF2B5EF4-FFF2-40B4-BE49-F238E27FC236}">
                <a16:creationId xmlns:a16="http://schemas.microsoft.com/office/drawing/2014/main" id="{EC04ECB2-A456-044D-B840-B9689ED95EEA}"/>
              </a:ext>
            </a:extLst>
          </p:cNvPr>
          <p:cNvPicPr>
            <a:picLocks noChangeAspect="1"/>
          </p:cNvPicPr>
          <p:nvPr/>
        </p:nvPicPr>
        <p:blipFill>
          <a:blip r:embed="rId2"/>
          <a:stretch>
            <a:fillRect/>
          </a:stretch>
        </p:blipFill>
        <p:spPr>
          <a:xfrm>
            <a:off x="3457140" y="309520"/>
            <a:ext cx="4348694" cy="6637945"/>
          </a:xfrm>
          <a:prstGeom prst="rect">
            <a:avLst/>
          </a:prstGeom>
        </p:spPr>
      </p:pic>
      <p:pic>
        <p:nvPicPr>
          <p:cNvPr id="7" name="Picture 6" descr="A picture containing chart&#10;&#10;Description automatically generated">
            <a:extLst>
              <a:ext uri="{FF2B5EF4-FFF2-40B4-BE49-F238E27FC236}">
                <a16:creationId xmlns:a16="http://schemas.microsoft.com/office/drawing/2014/main" id="{DB805B30-522A-B74C-9E92-3900EA3D477E}"/>
              </a:ext>
            </a:extLst>
          </p:cNvPr>
          <p:cNvPicPr>
            <a:picLocks noChangeAspect="1"/>
          </p:cNvPicPr>
          <p:nvPr/>
        </p:nvPicPr>
        <p:blipFill>
          <a:blip r:embed="rId3"/>
          <a:stretch>
            <a:fillRect/>
          </a:stretch>
        </p:blipFill>
        <p:spPr>
          <a:xfrm>
            <a:off x="7805834" y="309520"/>
            <a:ext cx="3778039" cy="5771789"/>
          </a:xfrm>
          <a:prstGeom prst="rect">
            <a:avLst/>
          </a:prstGeom>
        </p:spPr>
      </p:pic>
      <p:sp>
        <p:nvSpPr>
          <p:cNvPr id="2" name="Rectangle 1">
            <a:extLst>
              <a:ext uri="{FF2B5EF4-FFF2-40B4-BE49-F238E27FC236}">
                <a16:creationId xmlns:a16="http://schemas.microsoft.com/office/drawing/2014/main" id="{B6B6DF31-518E-4840-9922-CA9227436A85}"/>
              </a:ext>
            </a:extLst>
          </p:cNvPr>
          <p:cNvSpPr/>
          <p:nvPr/>
        </p:nvSpPr>
        <p:spPr>
          <a:xfrm>
            <a:off x="7913435" y="6086815"/>
            <a:ext cx="3169912" cy="461665"/>
          </a:xfrm>
          <a:prstGeom prst="rect">
            <a:avLst/>
          </a:prstGeom>
        </p:spPr>
        <p:txBody>
          <a:bodyPr wrap="square">
            <a:spAutoFit/>
          </a:bodyPr>
          <a:lstStyle/>
          <a:p>
            <a:r>
              <a:rPr lang="en-US" sz="1200" dirty="0">
                <a:hlinkClick r:id="rId4"/>
              </a:rPr>
              <a:t>Charts by Max Wolff. Right click hyperlink to visit his site.</a:t>
            </a:r>
            <a:endParaRPr lang="en-US" sz="1200" dirty="0"/>
          </a:p>
        </p:txBody>
      </p:sp>
    </p:spTree>
    <p:extLst>
      <p:ext uri="{BB962C8B-B14F-4D97-AF65-F5344CB8AC3E}">
        <p14:creationId xmlns:p14="http://schemas.microsoft.com/office/powerpoint/2010/main" val="1086959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DD19-D840-4D46-A746-D9AA65677390}"/>
              </a:ext>
            </a:extLst>
          </p:cNvPr>
          <p:cNvSpPr>
            <a:spLocks noGrp="1"/>
          </p:cNvSpPr>
          <p:nvPr>
            <p:ph type="title"/>
          </p:nvPr>
        </p:nvSpPr>
        <p:spPr>
          <a:xfrm>
            <a:off x="838200" y="365125"/>
            <a:ext cx="10515600" cy="829691"/>
          </a:xfrm>
        </p:spPr>
        <p:txBody>
          <a:bodyPr>
            <a:noAutofit/>
          </a:bodyPr>
          <a:lstStyle/>
          <a:p>
            <a:pPr algn="ctr"/>
            <a:r>
              <a:rPr lang="en-US" sz="6000" dirty="0"/>
              <a:t>The Clans Recommender</a:t>
            </a:r>
          </a:p>
        </p:txBody>
      </p:sp>
      <p:sp>
        <p:nvSpPr>
          <p:cNvPr id="3" name="Content Placeholder 2">
            <a:extLst>
              <a:ext uri="{FF2B5EF4-FFF2-40B4-BE49-F238E27FC236}">
                <a16:creationId xmlns:a16="http://schemas.microsoft.com/office/drawing/2014/main" id="{BB8CFE13-FCCA-2A41-9E78-5AE3DDA13C44}"/>
              </a:ext>
            </a:extLst>
          </p:cNvPr>
          <p:cNvSpPr>
            <a:spLocks noGrp="1"/>
          </p:cNvSpPr>
          <p:nvPr>
            <p:ph idx="1"/>
          </p:nvPr>
        </p:nvSpPr>
        <p:spPr>
          <a:xfrm>
            <a:off x="838200" y="1304544"/>
            <a:ext cx="10515600" cy="4498847"/>
          </a:xfrm>
        </p:spPr>
        <p:txBody>
          <a:bodyPr>
            <a:normAutofit/>
          </a:bodyPr>
          <a:lstStyle/>
          <a:p>
            <a:r>
              <a:rPr lang="en-US" sz="3200" dirty="0"/>
              <a:t>Tested and validated a working, patent-pending recommendation system able to capture wine perception, and intent with an accuracy rate of 72-93% using 350,000 normalized third-party data records.</a:t>
            </a:r>
          </a:p>
          <a:p>
            <a:r>
              <a:rPr lang="en-US" sz="3200" dirty="0"/>
              <a:t>Proprietary Clans native data format expects consistently accurate recommendations of 90%+.</a:t>
            </a:r>
          </a:p>
          <a:p>
            <a:r>
              <a:rPr lang="en-US" sz="3200" dirty="0"/>
              <a:t>Because emotions and the subconscious are fundamental drivers of purchase decisions, Clans is vital for “metric-driven” products, as well as those of taste.</a:t>
            </a:r>
          </a:p>
        </p:txBody>
      </p:sp>
      <p:sp>
        <p:nvSpPr>
          <p:cNvPr id="4" name="TextBox 3">
            <a:extLst>
              <a:ext uri="{FF2B5EF4-FFF2-40B4-BE49-F238E27FC236}">
                <a16:creationId xmlns:a16="http://schemas.microsoft.com/office/drawing/2014/main" id="{8AA6E730-1FB4-C44D-BA98-C2E154A282FE}"/>
              </a:ext>
            </a:extLst>
          </p:cNvPr>
          <p:cNvSpPr txBox="1"/>
          <p:nvPr/>
        </p:nvSpPr>
        <p:spPr>
          <a:xfrm>
            <a:off x="3337560" y="6031210"/>
            <a:ext cx="3368040" cy="461665"/>
          </a:xfrm>
          <a:prstGeom prst="rect">
            <a:avLst/>
          </a:prstGeom>
          <a:noFill/>
        </p:spPr>
        <p:txBody>
          <a:bodyPr wrap="square" rtlCol="0">
            <a:spAutoFit/>
          </a:bodyPr>
          <a:lstStyle/>
          <a:p>
            <a:r>
              <a:rPr lang="en-US" sz="1200" dirty="0"/>
              <a:t>Property of Revolution Algorithms - Copyright 2021</a:t>
            </a:r>
          </a:p>
          <a:p>
            <a:endParaRPr lang="en-US" sz="1200" dirty="0"/>
          </a:p>
        </p:txBody>
      </p:sp>
    </p:spTree>
    <p:extLst>
      <p:ext uri="{BB962C8B-B14F-4D97-AF65-F5344CB8AC3E}">
        <p14:creationId xmlns:p14="http://schemas.microsoft.com/office/powerpoint/2010/main" val="61287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FAFB-68D3-9D4A-A7B6-E1BC18074399}"/>
              </a:ext>
            </a:extLst>
          </p:cNvPr>
          <p:cNvSpPr>
            <a:spLocks noGrp="1"/>
          </p:cNvSpPr>
          <p:nvPr>
            <p:ph type="title"/>
          </p:nvPr>
        </p:nvSpPr>
        <p:spPr>
          <a:xfrm>
            <a:off x="313944" y="365126"/>
            <a:ext cx="11012424" cy="719963"/>
          </a:xfrm>
        </p:spPr>
        <p:txBody>
          <a:bodyPr>
            <a:noAutofit/>
          </a:bodyPr>
          <a:lstStyle/>
          <a:p>
            <a:pPr algn="ctr"/>
            <a:r>
              <a:rPr lang="en-US" sz="3600" dirty="0"/>
              <a:t>The 100-Point Scale Also Has a “Grade Inflation Problem</a:t>
            </a:r>
          </a:p>
        </p:txBody>
      </p:sp>
      <p:sp>
        <p:nvSpPr>
          <p:cNvPr id="3" name="Content Placeholder 2">
            <a:extLst>
              <a:ext uri="{FF2B5EF4-FFF2-40B4-BE49-F238E27FC236}">
                <a16:creationId xmlns:a16="http://schemas.microsoft.com/office/drawing/2014/main" id="{7B7E8C7F-7CEC-A04A-8B8B-AD40854B77DA}"/>
              </a:ext>
            </a:extLst>
          </p:cNvPr>
          <p:cNvSpPr>
            <a:spLocks noGrp="1"/>
          </p:cNvSpPr>
          <p:nvPr>
            <p:ph idx="1"/>
          </p:nvPr>
        </p:nvSpPr>
        <p:spPr>
          <a:xfrm>
            <a:off x="573024" y="1085089"/>
            <a:ext cx="11106912" cy="719963"/>
          </a:xfrm>
        </p:spPr>
        <p:txBody>
          <a:bodyPr>
            <a:normAutofit fontScale="92500" lnSpcReduction="10000"/>
          </a:bodyPr>
          <a:lstStyle/>
          <a:p>
            <a:pPr marL="0" indent="0">
              <a:buNone/>
            </a:pPr>
            <a:r>
              <a:rPr lang="en-US" sz="1800" dirty="0"/>
              <a:t>Not as much research has been conducted on the 100-point scale as with with stars. The best available comes from </a:t>
            </a:r>
            <a:r>
              <a:rPr lang="en-US" sz="1800" dirty="0">
                <a:hlinkClick r:id="rId2"/>
              </a:rPr>
              <a:t>scientist/biostatistician David Morrison</a:t>
            </a:r>
            <a:r>
              <a:rPr lang="en-US" sz="1800" dirty="0"/>
              <a:t> who writes regularly about wine &amp; data in  his </a:t>
            </a:r>
            <a:r>
              <a:rPr lang="en-US" sz="1800" dirty="0">
                <a:hlinkClick r:id="rId3"/>
              </a:rPr>
              <a:t>Wine Gourd blog</a:t>
            </a:r>
            <a:r>
              <a:rPr lang="en-US" sz="1800" dirty="0"/>
              <a:t>. The information below is excerpted from </a:t>
            </a:r>
            <a:r>
              <a:rPr lang="en-US" sz="1800" dirty="0">
                <a:hlinkClick r:id="rId4"/>
              </a:rPr>
              <a:t>one of his posts </a:t>
            </a:r>
            <a:r>
              <a:rPr lang="en-US" sz="1800" dirty="0"/>
              <a:t>(Parker 1987) which also relies on an article by </a:t>
            </a:r>
            <a:r>
              <a:rPr lang="en-US" sz="1800" dirty="0">
                <a:hlinkClick r:id="rId5"/>
              </a:rPr>
              <a:t>Alex Hunt</a:t>
            </a:r>
            <a:r>
              <a:rPr lang="en-US" sz="1800" dirty="0"/>
              <a:t>. </a:t>
            </a:r>
          </a:p>
        </p:txBody>
      </p:sp>
      <p:pic>
        <p:nvPicPr>
          <p:cNvPr id="8" name="Picture 7" descr="Chart, histogram&#10;&#10;Description automatically generated">
            <a:extLst>
              <a:ext uri="{FF2B5EF4-FFF2-40B4-BE49-F238E27FC236}">
                <a16:creationId xmlns:a16="http://schemas.microsoft.com/office/drawing/2014/main" id="{97826125-88F0-F645-B5C5-BBFB75BD422B}"/>
              </a:ext>
            </a:extLst>
          </p:cNvPr>
          <p:cNvPicPr>
            <a:picLocks noChangeAspect="1"/>
          </p:cNvPicPr>
          <p:nvPr/>
        </p:nvPicPr>
        <p:blipFill>
          <a:blip r:embed="rId6"/>
          <a:stretch>
            <a:fillRect/>
          </a:stretch>
        </p:blipFill>
        <p:spPr>
          <a:xfrm>
            <a:off x="479545" y="1805052"/>
            <a:ext cx="5585976" cy="3505200"/>
          </a:xfrm>
          <a:prstGeom prst="rect">
            <a:avLst/>
          </a:prstGeom>
        </p:spPr>
      </p:pic>
      <p:pic>
        <p:nvPicPr>
          <p:cNvPr id="11" name="Picture 10" descr="Chart, bar chart, histogram&#10;&#10;Description automatically generated">
            <a:extLst>
              <a:ext uri="{FF2B5EF4-FFF2-40B4-BE49-F238E27FC236}">
                <a16:creationId xmlns:a16="http://schemas.microsoft.com/office/drawing/2014/main" id="{6D88F6D4-0EF2-4B47-A85C-30C2D4E41CE9}"/>
              </a:ext>
            </a:extLst>
          </p:cNvPr>
          <p:cNvPicPr>
            <a:picLocks noChangeAspect="1"/>
          </p:cNvPicPr>
          <p:nvPr/>
        </p:nvPicPr>
        <p:blipFill>
          <a:blip r:embed="rId7"/>
          <a:stretch>
            <a:fillRect/>
          </a:stretch>
        </p:blipFill>
        <p:spPr>
          <a:xfrm>
            <a:off x="6159000" y="1805052"/>
            <a:ext cx="5080000" cy="3505200"/>
          </a:xfrm>
          <a:prstGeom prst="rect">
            <a:avLst/>
          </a:prstGeom>
        </p:spPr>
      </p:pic>
      <p:sp>
        <p:nvSpPr>
          <p:cNvPr id="12" name="TextBox 11">
            <a:extLst>
              <a:ext uri="{FF2B5EF4-FFF2-40B4-BE49-F238E27FC236}">
                <a16:creationId xmlns:a16="http://schemas.microsoft.com/office/drawing/2014/main" id="{1EEA2E8B-30BF-1645-AC73-DBE545049F82}"/>
              </a:ext>
            </a:extLst>
          </p:cNvPr>
          <p:cNvSpPr txBox="1"/>
          <p:nvPr/>
        </p:nvSpPr>
        <p:spPr>
          <a:xfrm>
            <a:off x="766072" y="5620512"/>
            <a:ext cx="10472928" cy="646331"/>
          </a:xfrm>
          <a:prstGeom prst="rect">
            <a:avLst/>
          </a:prstGeom>
          <a:noFill/>
        </p:spPr>
        <p:txBody>
          <a:bodyPr wrap="square" rtlCol="0">
            <a:spAutoFit/>
          </a:bodyPr>
          <a:lstStyle/>
          <a:p>
            <a:r>
              <a:rPr lang="en-US" dirty="0"/>
              <a:t>The absence of ratings of 80 and below in the 2013 chart, shows a significant inflationary/grade inflation shift. This phenomenon is also anecdotally in wine publication and and online reviews.</a:t>
            </a:r>
          </a:p>
        </p:txBody>
      </p:sp>
    </p:spTree>
    <p:extLst>
      <p:ext uri="{BB962C8B-B14F-4D97-AF65-F5344CB8AC3E}">
        <p14:creationId xmlns:p14="http://schemas.microsoft.com/office/powerpoint/2010/main" val="320212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B26A-B7C9-8246-8C1A-72F726410354}"/>
              </a:ext>
            </a:extLst>
          </p:cNvPr>
          <p:cNvSpPr>
            <a:spLocks noGrp="1"/>
          </p:cNvSpPr>
          <p:nvPr>
            <p:ph type="title"/>
          </p:nvPr>
        </p:nvSpPr>
        <p:spPr>
          <a:xfrm>
            <a:off x="838200" y="217114"/>
            <a:ext cx="10515600" cy="1055095"/>
          </a:xfrm>
        </p:spPr>
        <p:txBody>
          <a:bodyPr>
            <a:normAutofit/>
          </a:bodyPr>
          <a:lstStyle/>
          <a:p>
            <a:pPr algn="ctr"/>
            <a:r>
              <a:rPr lang="en-US" sz="3200" dirty="0"/>
              <a:t>100-Point Scores Are Unreliably Inconsistent … </a:t>
            </a:r>
            <a:br>
              <a:rPr lang="en-US" sz="3200" dirty="0"/>
            </a:br>
            <a:r>
              <a:rPr lang="en-US" sz="3200" dirty="0"/>
              <a:t>Even Among Experts</a:t>
            </a:r>
          </a:p>
        </p:txBody>
      </p:sp>
      <p:pic>
        <p:nvPicPr>
          <p:cNvPr id="5" name="Content Placeholder 4" descr="Graphical user interface, chart&#10;&#10;Description automatically generated">
            <a:extLst>
              <a:ext uri="{FF2B5EF4-FFF2-40B4-BE49-F238E27FC236}">
                <a16:creationId xmlns:a16="http://schemas.microsoft.com/office/drawing/2014/main" id="{1AFC6DD3-9D26-9546-AA35-2B945B51F6D4}"/>
              </a:ext>
            </a:extLst>
          </p:cNvPr>
          <p:cNvPicPr>
            <a:picLocks noGrp="1" noChangeAspect="1"/>
          </p:cNvPicPr>
          <p:nvPr>
            <p:ph idx="1"/>
          </p:nvPr>
        </p:nvPicPr>
        <p:blipFill>
          <a:blip r:embed="rId2"/>
          <a:stretch>
            <a:fillRect/>
          </a:stretch>
        </p:blipFill>
        <p:spPr>
          <a:xfrm>
            <a:off x="4201710" y="2117034"/>
            <a:ext cx="4786103" cy="4523851"/>
          </a:xfrm>
        </p:spPr>
      </p:pic>
      <p:sp>
        <p:nvSpPr>
          <p:cNvPr id="6" name="TextBox 5">
            <a:extLst>
              <a:ext uri="{FF2B5EF4-FFF2-40B4-BE49-F238E27FC236}">
                <a16:creationId xmlns:a16="http://schemas.microsoft.com/office/drawing/2014/main" id="{5A1D8C75-795E-DE47-B166-A256D89902AC}"/>
              </a:ext>
            </a:extLst>
          </p:cNvPr>
          <p:cNvSpPr txBox="1"/>
          <p:nvPr/>
        </p:nvSpPr>
        <p:spPr>
          <a:xfrm>
            <a:off x="682488" y="2235618"/>
            <a:ext cx="3425687" cy="4247317"/>
          </a:xfrm>
          <a:prstGeom prst="rect">
            <a:avLst/>
          </a:prstGeom>
          <a:noFill/>
        </p:spPr>
        <p:txBody>
          <a:bodyPr wrap="square" rtlCol="0">
            <a:spAutoFit/>
          </a:bodyPr>
          <a:lstStyle/>
          <a:p>
            <a:r>
              <a:rPr lang="en-US" dirty="0"/>
              <a:t>“If we take the vintages from 1952 to 2011 inclusive, then there are five commentators whose quality scores we can directly compare across these 60 vintages: </a:t>
            </a:r>
            <a:r>
              <a:rPr lang="en-US" dirty="0">
                <a:hlinkClick r:id="rId3"/>
              </a:rPr>
              <a:t>Jeremy Oliver</a:t>
            </a:r>
            <a:r>
              <a:rPr lang="en-US" dirty="0"/>
              <a:t>, </a:t>
            </a:r>
            <a:r>
              <a:rPr lang="en-US" dirty="0">
                <a:hlinkClick r:id="rId4"/>
              </a:rPr>
              <a:t>Huon Hooke</a:t>
            </a:r>
            <a:r>
              <a:rPr lang="en-US" dirty="0"/>
              <a:t>, and the </a:t>
            </a:r>
            <a:r>
              <a:rPr lang="en-US" dirty="0">
                <a:hlinkClick r:id="rId5"/>
              </a:rPr>
              <a:t>Wine Front</a:t>
            </a:r>
            <a:r>
              <a:rPr lang="en-US" dirty="0"/>
              <a:t>, all from Australia, and the </a:t>
            </a:r>
            <a:r>
              <a:rPr lang="en-US" dirty="0">
                <a:hlinkClick r:id="rId6"/>
              </a:rPr>
              <a:t>Wine Spectator</a:t>
            </a:r>
            <a:r>
              <a:rPr lang="en-US" dirty="0"/>
              <a:t> magazine and the </a:t>
            </a:r>
            <a:r>
              <a:rPr lang="en-US" dirty="0">
                <a:hlinkClick r:id="rId7"/>
              </a:rPr>
              <a:t>Wine Advocate</a:t>
            </a:r>
            <a:r>
              <a:rPr lang="en-US" dirty="0"/>
              <a:t> newsletter, both from the USA. Almost all of the critics discussed in this blog post use a 100-point quality scale.</a:t>
            </a:r>
            <a:br>
              <a:rPr lang="en-US" dirty="0"/>
            </a:br>
            <a:br>
              <a:rPr lang="en-US" dirty="0"/>
            </a:br>
            <a:r>
              <a:rPr lang="en-US" dirty="0"/>
              <a:t>“This first graph illustrates these five sets of scores.”</a:t>
            </a:r>
          </a:p>
        </p:txBody>
      </p:sp>
      <p:sp>
        <p:nvSpPr>
          <p:cNvPr id="7" name="TextBox 6">
            <a:extLst>
              <a:ext uri="{FF2B5EF4-FFF2-40B4-BE49-F238E27FC236}">
                <a16:creationId xmlns:a16="http://schemas.microsoft.com/office/drawing/2014/main" id="{9E27984A-1243-DC49-9D7E-D3245C66C7FA}"/>
              </a:ext>
            </a:extLst>
          </p:cNvPr>
          <p:cNvSpPr txBox="1"/>
          <p:nvPr/>
        </p:nvSpPr>
        <p:spPr>
          <a:xfrm>
            <a:off x="9071112" y="2325757"/>
            <a:ext cx="2517913" cy="2308324"/>
          </a:xfrm>
          <a:prstGeom prst="rect">
            <a:avLst/>
          </a:prstGeom>
          <a:noFill/>
        </p:spPr>
        <p:txBody>
          <a:bodyPr wrap="square" rtlCol="0">
            <a:spAutoFit/>
          </a:bodyPr>
          <a:lstStyle/>
          <a:p>
            <a:r>
              <a:rPr lang="en-US" dirty="0"/>
              <a:t>“If this looks like a mess to you, then it is because this </a:t>
            </a:r>
            <a:r>
              <a:rPr lang="en-US" b="1" dirty="0"/>
              <a:t>is</a:t>
            </a:r>
            <a:r>
              <a:rPr lang="en-US" dirty="0"/>
              <a:t> a mess. There is clearly very little consensus among these scores, regarding which vintages are the better ones and which are not.”</a:t>
            </a:r>
          </a:p>
        </p:txBody>
      </p:sp>
      <p:sp>
        <p:nvSpPr>
          <p:cNvPr id="8" name="Rectangle 7">
            <a:extLst>
              <a:ext uri="{FF2B5EF4-FFF2-40B4-BE49-F238E27FC236}">
                <a16:creationId xmlns:a16="http://schemas.microsoft.com/office/drawing/2014/main" id="{54E561B2-B162-784F-BEB3-7A3CEAAC5072}"/>
              </a:ext>
            </a:extLst>
          </p:cNvPr>
          <p:cNvSpPr/>
          <p:nvPr/>
        </p:nvSpPr>
        <p:spPr>
          <a:xfrm>
            <a:off x="735497" y="1427157"/>
            <a:ext cx="10618303" cy="369332"/>
          </a:xfrm>
          <a:prstGeom prst="rect">
            <a:avLst/>
          </a:prstGeom>
        </p:spPr>
        <p:txBody>
          <a:bodyPr wrap="square">
            <a:spAutoFit/>
          </a:bodyPr>
          <a:lstStyle/>
          <a:p>
            <a:pPr algn="ctr"/>
            <a:r>
              <a:rPr lang="en-US" dirty="0"/>
              <a:t>Chart and text below courtesy of </a:t>
            </a:r>
            <a:r>
              <a:rPr lang="en-US" i="1" dirty="0"/>
              <a:t>The Wine Gourd: </a:t>
            </a:r>
            <a:r>
              <a:rPr lang="en-US" dirty="0"/>
              <a:t> </a:t>
            </a:r>
            <a:r>
              <a:rPr lang="en-US" dirty="0">
                <a:hlinkClick r:id="rId8"/>
              </a:rPr>
              <a:t>“Poor correlation among critics' quality scores”</a:t>
            </a:r>
            <a:endParaRPr lang="en-US" dirty="0"/>
          </a:p>
        </p:txBody>
      </p:sp>
    </p:spTree>
    <p:extLst>
      <p:ext uri="{BB962C8B-B14F-4D97-AF65-F5344CB8AC3E}">
        <p14:creationId xmlns:p14="http://schemas.microsoft.com/office/powerpoint/2010/main" val="271329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5ADD-0B68-3D47-ABD0-80D6DAB092D9}"/>
              </a:ext>
            </a:extLst>
          </p:cNvPr>
          <p:cNvSpPr>
            <a:spLocks noGrp="1"/>
          </p:cNvSpPr>
          <p:nvPr>
            <p:ph type="title"/>
          </p:nvPr>
        </p:nvSpPr>
        <p:spPr>
          <a:xfrm>
            <a:off x="3368813" y="337749"/>
            <a:ext cx="3558209" cy="1419254"/>
          </a:xfrm>
        </p:spPr>
        <p:txBody>
          <a:bodyPr>
            <a:noAutofit/>
          </a:bodyPr>
          <a:lstStyle/>
          <a:p>
            <a:r>
              <a:rPr lang="en-US" sz="2800" dirty="0"/>
              <a:t>Netflix bails on stars and reviews in 2015 &amp; goes thumbs up or down ….</a:t>
            </a:r>
          </a:p>
        </p:txBody>
      </p:sp>
      <p:pic>
        <p:nvPicPr>
          <p:cNvPr id="5" name="Content Placeholder 4" descr="Graphical user interface, application&#10;&#10;Description automatically generated">
            <a:extLst>
              <a:ext uri="{FF2B5EF4-FFF2-40B4-BE49-F238E27FC236}">
                <a16:creationId xmlns:a16="http://schemas.microsoft.com/office/drawing/2014/main" id="{8924FCC1-A932-3B4E-B963-D0229C569422}"/>
              </a:ext>
            </a:extLst>
          </p:cNvPr>
          <p:cNvPicPr>
            <a:picLocks noGrp="1" noChangeAspect="1"/>
          </p:cNvPicPr>
          <p:nvPr>
            <p:ph idx="1"/>
          </p:nvPr>
        </p:nvPicPr>
        <p:blipFill>
          <a:blip r:embed="rId2"/>
          <a:stretch>
            <a:fillRect/>
          </a:stretch>
        </p:blipFill>
        <p:spPr>
          <a:xfrm>
            <a:off x="6927022" y="337749"/>
            <a:ext cx="4661600" cy="1781996"/>
          </a:xfrm>
        </p:spPr>
      </p:pic>
      <p:sp>
        <p:nvSpPr>
          <p:cNvPr id="6" name="TextBox 5">
            <a:extLst>
              <a:ext uri="{FF2B5EF4-FFF2-40B4-BE49-F238E27FC236}">
                <a16:creationId xmlns:a16="http://schemas.microsoft.com/office/drawing/2014/main" id="{438CD848-67E9-1241-8134-11AC053925BC}"/>
              </a:ext>
            </a:extLst>
          </p:cNvPr>
          <p:cNvSpPr txBox="1"/>
          <p:nvPr/>
        </p:nvSpPr>
        <p:spPr>
          <a:xfrm>
            <a:off x="3368813" y="2008799"/>
            <a:ext cx="3110948" cy="4893647"/>
          </a:xfrm>
          <a:prstGeom prst="rect">
            <a:avLst/>
          </a:prstGeom>
          <a:noFill/>
        </p:spPr>
        <p:txBody>
          <a:bodyPr wrap="square" rtlCol="0">
            <a:spAutoFit/>
          </a:bodyPr>
          <a:lstStyle/>
          <a:p>
            <a:r>
              <a:rPr lang="en-US" dirty="0">
                <a:latin typeface="+mj-lt"/>
              </a:rPr>
              <a:t> </a:t>
            </a:r>
            <a:r>
              <a:rPr lang="en-US" sz="2800" dirty="0">
                <a:latin typeface="+mj-lt"/>
              </a:rPr>
              <a:t>This binary method was first applied to wine  5 years previously - in 2010 -  by Clans Founder Lewis Perdue in his </a:t>
            </a:r>
            <a:r>
              <a:rPr lang="en-US" sz="2800" dirty="0" err="1">
                <a:latin typeface="+mj-lt"/>
              </a:rPr>
              <a:t>SavvyTaste</a:t>
            </a:r>
            <a:r>
              <a:rPr lang="en-US" sz="2800" dirty="0">
                <a:latin typeface="+mj-lt"/>
              </a:rPr>
              <a:t> Facebook App</a:t>
            </a:r>
            <a:endParaRPr lang="en-US" sz="2800" dirty="0"/>
          </a:p>
          <a:p>
            <a:endParaRPr lang="en-US" sz="1400" dirty="0">
              <a:latin typeface="+mj-lt"/>
            </a:endParaRPr>
          </a:p>
          <a:p>
            <a:r>
              <a:rPr lang="en-US" sz="1400" dirty="0">
                <a:latin typeface="+mj-lt"/>
              </a:rPr>
              <a:t>More at: </a:t>
            </a:r>
            <a:r>
              <a:rPr lang="en-US" sz="1400" dirty="0">
                <a:latin typeface="+mj-lt"/>
                <a:hlinkClick r:id="rId3"/>
              </a:rPr>
              <a:t>Reviews and 5-Star ratings are so useless for recommendations that Netflix tossed its prized $1-million algorithm. </a:t>
            </a:r>
            <a:endParaRPr lang="en-US" sz="1400" dirty="0">
              <a:latin typeface="+mj-lt"/>
            </a:endParaRPr>
          </a:p>
          <a:p>
            <a:r>
              <a:rPr lang="en-US" dirty="0"/>
              <a:t> </a:t>
            </a:r>
          </a:p>
        </p:txBody>
      </p:sp>
      <p:pic>
        <p:nvPicPr>
          <p:cNvPr id="8" name="Picture 7" descr="Graphical user interface, application, website&#10;&#10;Description automatically generated">
            <a:extLst>
              <a:ext uri="{FF2B5EF4-FFF2-40B4-BE49-F238E27FC236}">
                <a16:creationId xmlns:a16="http://schemas.microsoft.com/office/drawing/2014/main" id="{E4F78BEE-0608-AF41-8C4E-C2D456A006D8}"/>
              </a:ext>
            </a:extLst>
          </p:cNvPr>
          <p:cNvPicPr>
            <a:picLocks noChangeAspect="1"/>
          </p:cNvPicPr>
          <p:nvPr/>
        </p:nvPicPr>
        <p:blipFill>
          <a:blip r:embed="rId4"/>
          <a:stretch>
            <a:fillRect/>
          </a:stretch>
        </p:blipFill>
        <p:spPr>
          <a:xfrm>
            <a:off x="7017304" y="2344301"/>
            <a:ext cx="3728000" cy="3573127"/>
          </a:xfrm>
          <a:prstGeom prst="rect">
            <a:avLst/>
          </a:prstGeom>
        </p:spPr>
      </p:pic>
      <p:pic>
        <p:nvPicPr>
          <p:cNvPr id="10" name="Picture 9" descr="A bottle of red liquid&#10;&#10;Description automatically generated with low confidence">
            <a:extLst>
              <a:ext uri="{FF2B5EF4-FFF2-40B4-BE49-F238E27FC236}">
                <a16:creationId xmlns:a16="http://schemas.microsoft.com/office/drawing/2014/main" id="{25641E9B-43E8-964D-84E9-5A7896AFBFC4}"/>
              </a:ext>
            </a:extLst>
          </p:cNvPr>
          <p:cNvPicPr>
            <a:picLocks noChangeAspect="1"/>
          </p:cNvPicPr>
          <p:nvPr/>
        </p:nvPicPr>
        <p:blipFill>
          <a:blip r:embed="rId5"/>
          <a:stretch>
            <a:fillRect/>
          </a:stretch>
        </p:blipFill>
        <p:spPr>
          <a:xfrm>
            <a:off x="550517" y="622080"/>
            <a:ext cx="1549400" cy="5384800"/>
          </a:xfrm>
          <a:prstGeom prst="rect">
            <a:avLst/>
          </a:prstGeom>
        </p:spPr>
      </p:pic>
      <p:sp>
        <p:nvSpPr>
          <p:cNvPr id="3" name="Rectangle 2">
            <a:extLst>
              <a:ext uri="{FF2B5EF4-FFF2-40B4-BE49-F238E27FC236}">
                <a16:creationId xmlns:a16="http://schemas.microsoft.com/office/drawing/2014/main" id="{1DBB01D3-B427-464B-984B-3B9A51580460}"/>
              </a:ext>
            </a:extLst>
          </p:cNvPr>
          <p:cNvSpPr/>
          <p:nvPr/>
        </p:nvSpPr>
        <p:spPr>
          <a:xfrm>
            <a:off x="6764928" y="6141984"/>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52945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67F7-FF6A-1042-B5ED-42C58CF82D3E}"/>
              </a:ext>
            </a:extLst>
          </p:cNvPr>
          <p:cNvSpPr>
            <a:spLocks noGrp="1"/>
          </p:cNvSpPr>
          <p:nvPr>
            <p:ph type="title"/>
          </p:nvPr>
        </p:nvSpPr>
        <p:spPr>
          <a:xfrm>
            <a:off x="244355" y="1431234"/>
            <a:ext cx="4991098" cy="1659835"/>
          </a:xfrm>
        </p:spPr>
        <p:txBody>
          <a:bodyPr>
            <a:normAutofit/>
          </a:bodyPr>
          <a:lstStyle/>
          <a:p>
            <a:pPr algn="ctr"/>
            <a:r>
              <a:rPr lang="en-US" sz="3200" dirty="0"/>
              <a:t>Netflix goes big on collecting personal data to increase recommendation accuracy</a:t>
            </a:r>
          </a:p>
        </p:txBody>
      </p:sp>
      <p:sp>
        <p:nvSpPr>
          <p:cNvPr id="3" name="Content Placeholder 2">
            <a:extLst>
              <a:ext uri="{FF2B5EF4-FFF2-40B4-BE49-F238E27FC236}">
                <a16:creationId xmlns:a16="http://schemas.microsoft.com/office/drawing/2014/main" id="{7EB6C663-1F81-FF4F-BE24-0D075993ABF0}"/>
              </a:ext>
            </a:extLst>
          </p:cNvPr>
          <p:cNvSpPr>
            <a:spLocks noGrp="1"/>
          </p:cNvSpPr>
          <p:nvPr>
            <p:ph idx="1"/>
          </p:nvPr>
        </p:nvSpPr>
        <p:spPr>
          <a:xfrm>
            <a:off x="395910" y="3173964"/>
            <a:ext cx="4717043" cy="510071"/>
          </a:xfrm>
        </p:spPr>
        <p:txBody>
          <a:bodyPr>
            <a:normAutofit fontScale="55000" lnSpcReduction="20000"/>
          </a:bodyPr>
          <a:lstStyle/>
          <a:p>
            <a:pPr marL="0" indent="0">
              <a:buNone/>
            </a:pPr>
            <a:r>
              <a:rPr lang="en-US" i="1" dirty="0"/>
              <a:t>Now snared in legal, regulatory debate over privacy issues. Fails to address perception and emotion</a:t>
            </a:r>
          </a:p>
        </p:txBody>
      </p:sp>
      <p:pic>
        <p:nvPicPr>
          <p:cNvPr id="5" name="Picture 4" descr="Text&#10;&#10;Description automatically generated">
            <a:extLst>
              <a:ext uri="{FF2B5EF4-FFF2-40B4-BE49-F238E27FC236}">
                <a16:creationId xmlns:a16="http://schemas.microsoft.com/office/drawing/2014/main" id="{4A4125DB-F6AE-574D-95A0-30E0CB1BD805}"/>
              </a:ext>
            </a:extLst>
          </p:cNvPr>
          <p:cNvPicPr>
            <a:picLocks noChangeAspect="1"/>
          </p:cNvPicPr>
          <p:nvPr/>
        </p:nvPicPr>
        <p:blipFill>
          <a:blip r:embed="rId2"/>
          <a:stretch>
            <a:fillRect/>
          </a:stretch>
        </p:blipFill>
        <p:spPr>
          <a:xfrm>
            <a:off x="5058321" y="258417"/>
            <a:ext cx="6811582" cy="6463608"/>
          </a:xfrm>
          <a:prstGeom prst="rect">
            <a:avLst/>
          </a:prstGeom>
        </p:spPr>
      </p:pic>
      <p:sp>
        <p:nvSpPr>
          <p:cNvPr id="6" name="TextBox 5">
            <a:extLst>
              <a:ext uri="{FF2B5EF4-FFF2-40B4-BE49-F238E27FC236}">
                <a16:creationId xmlns:a16="http://schemas.microsoft.com/office/drawing/2014/main" id="{8D420920-3325-C249-A0FA-03AEB51F2C04}"/>
              </a:ext>
            </a:extLst>
          </p:cNvPr>
          <p:cNvSpPr txBox="1"/>
          <p:nvPr/>
        </p:nvSpPr>
        <p:spPr>
          <a:xfrm>
            <a:off x="379419" y="3825234"/>
            <a:ext cx="4543838" cy="523220"/>
          </a:xfrm>
          <a:prstGeom prst="rect">
            <a:avLst/>
          </a:prstGeom>
          <a:noFill/>
        </p:spPr>
        <p:txBody>
          <a:bodyPr wrap="square" rtlCol="0">
            <a:spAutoFit/>
          </a:bodyPr>
          <a:lstStyle/>
          <a:p>
            <a:r>
              <a:rPr lang="en-US" sz="1400" dirty="0"/>
              <a:t>More background at: </a:t>
            </a:r>
            <a:r>
              <a:rPr lang="en-US" sz="1400" dirty="0">
                <a:hlinkClick r:id="rId3"/>
              </a:rPr>
              <a:t>“Netflix Amped Up Recommendations with its own Big Data. What that means for wine.“</a:t>
            </a:r>
            <a:endParaRPr lang="en-US" sz="1400" dirty="0"/>
          </a:p>
        </p:txBody>
      </p:sp>
      <p:sp>
        <p:nvSpPr>
          <p:cNvPr id="4" name="Rectangle 3">
            <a:extLst>
              <a:ext uri="{FF2B5EF4-FFF2-40B4-BE49-F238E27FC236}">
                <a16:creationId xmlns:a16="http://schemas.microsoft.com/office/drawing/2014/main" id="{A7F313E8-F208-AB4D-8E2F-D0CD56EC0A9B}"/>
              </a:ext>
            </a:extLst>
          </p:cNvPr>
          <p:cNvSpPr/>
          <p:nvPr/>
        </p:nvSpPr>
        <p:spPr>
          <a:xfrm>
            <a:off x="449763" y="6122079"/>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84464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82452-71C7-DD47-932A-E2A0B8C19624}"/>
              </a:ext>
            </a:extLst>
          </p:cNvPr>
          <p:cNvSpPr>
            <a:spLocks noGrp="1"/>
          </p:cNvSpPr>
          <p:nvPr>
            <p:ph type="title"/>
          </p:nvPr>
        </p:nvSpPr>
        <p:spPr>
          <a:xfrm>
            <a:off x="728472" y="279781"/>
            <a:ext cx="10515600" cy="1946584"/>
          </a:xfrm>
        </p:spPr>
        <p:txBody>
          <a:bodyPr>
            <a:noAutofit/>
          </a:bodyPr>
          <a:lstStyle/>
          <a:p>
            <a:r>
              <a:rPr lang="en-US" sz="3200" b="1" i="1" dirty="0">
                <a:solidFill>
                  <a:srgbClr val="C00000"/>
                </a:solidFill>
              </a:rPr>
              <a:t>“[H]</a:t>
            </a:r>
            <a:r>
              <a:rPr lang="en-US" sz="3200" b="1" i="1" dirty="0" err="1">
                <a:solidFill>
                  <a:srgbClr val="C00000"/>
                </a:solidFill>
              </a:rPr>
              <a:t>umans</a:t>
            </a:r>
            <a:r>
              <a:rPr lang="en-US" sz="3200" b="1" i="1" dirty="0">
                <a:solidFill>
                  <a:srgbClr val="C00000"/>
                </a:solidFill>
              </a:rPr>
              <a:t> are surprisingly bad at choosing between many options, quickly getting overwhelmed and choosing ‘none of the above’ or making poor choices” </a:t>
            </a:r>
            <a:r>
              <a:rPr lang="en-US" sz="2000" i="1" dirty="0">
                <a:effectLst/>
              </a:rPr>
              <a:t>— </a:t>
            </a:r>
            <a:r>
              <a:rPr lang="en-US" sz="2000" i="1" dirty="0"/>
              <a:t>Carlos Gomez-Uribe, Netflix VP of product innovation &amp; Chief Product Officer Neil Hunt.</a:t>
            </a:r>
            <a:endParaRPr lang="en-US" sz="2000" i="1" dirty="0">
              <a:effectLst/>
            </a:endParaRPr>
          </a:p>
        </p:txBody>
      </p:sp>
      <p:sp>
        <p:nvSpPr>
          <p:cNvPr id="3" name="Content Placeholder 2">
            <a:extLst>
              <a:ext uri="{FF2B5EF4-FFF2-40B4-BE49-F238E27FC236}">
                <a16:creationId xmlns:a16="http://schemas.microsoft.com/office/drawing/2014/main" id="{B90FE21B-B5F6-7146-AFB5-17C4752C2342}"/>
              </a:ext>
            </a:extLst>
          </p:cNvPr>
          <p:cNvSpPr>
            <a:spLocks noGrp="1"/>
          </p:cNvSpPr>
          <p:nvPr>
            <p:ph idx="1"/>
          </p:nvPr>
        </p:nvSpPr>
        <p:spPr>
          <a:xfrm>
            <a:off x="318052" y="2435086"/>
            <a:ext cx="11082129" cy="2991679"/>
          </a:xfrm>
        </p:spPr>
        <p:txBody>
          <a:bodyPr>
            <a:normAutofit/>
          </a:bodyPr>
          <a:lstStyle/>
          <a:p>
            <a:pPr marL="0" indent="0" algn="ctr">
              <a:buNone/>
            </a:pPr>
            <a:r>
              <a:rPr lang="en-US" sz="2000" b="1" dirty="0"/>
              <a:t>That’s why Netflix winnows its video catalog down to a small number of titles, customized for each user</a:t>
            </a:r>
          </a:p>
          <a:p>
            <a:pPr marL="0" indent="0">
              <a:buNone/>
            </a:pPr>
            <a:r>
              <a:rPr lang="en-US" sz="1800" dirty="0"/>
              <a:t>Netflix: 197 million users, thousands of choices</a:t>
            </a:r>
          </a:p>
          <a:p>
            <a:pPr lvl="1"/>
            <a:r>
              <a:rPr lang="en-US" sz="1400" dirty="0"/>
              <a:t>U.S. Users – 197 million (60% of the population)</a:t>
            </a:r>
          </a:p>
          <a:p>
            <a:pPr lvl="1"/>
            <a:r>
              <a:rPr lang="en-US" sz="1400" dirty="0"/>
              <a:t>Product Inventory – 5,879 video streams</a:t>
            </a:r>
          </a:p>
          <a:p>
            <a:pPr lvl="1"/>
            <a:r>
              <a:rPr lang="en-US" sz="1400" dirty="0"/>
              <a:t>Customers Per Product: 33,509</a:t>
            </a:r>
          </a:p>
          <a:p>
            <a:pPr marL="0" indent="0">
              <a:buNone/>
            </a:pPr>
            <a:r>
              <a:rPr lang="en-US" sz="1800" dirty="0"/>
              <a:t>Wine has approximately 28 times more products but only about 1/8 the number of people to work with.</a:t>
            </a:r>
          </a:p>
          <a:p>
            <a:pPr lvl="1"/>
            <a:r>
              <a:rPr lang="en-US" sz="1400" dirty="0"/>
              <a:t>U.S. Customers – 37.3 million (11% of the population)</a:t>
            </a:r>
          </a:p>
          <a:p>
            <a:pPr lvl="1"/>
            <a:r>
              <a:rPr lang="en-US" sz="1400" dirty="0"/>
              <a:t>Wine: U.S, Product Inventory: 160,000+</a:t>
            </a:r>
          </a:p>
          <a:p>
            <a:pPr lvl="1"/>
            <a:r>
              <a:rPr lang="en-US" sz="1400" dirty="0"/>
              <a:t>Wine, U.S. Customers Per Product: 249</a:t>
            </a:r>
            <a:endParaRPr lang="en-US" sz="1800" dirty="0"/>
          </a:p>
          <a:p>
            <a:pPr marL="0" indent="0">
              <a:buNone/>
            </a:pPr>
            <a:endParaRPr lang="en-US" sz="1800" dirty="0">
              <a:hlinkClick r:id="rId2"/>
            </a:endParaRPr>
          </a:p>
        </p:txBody>
      </p:sp>
      <p:sp>
        <p:nvSpPr>
          <p:cNvPr id="4" name="TextBox 3">
            <a:extLst>
              <a:ext uri="{FF2B5EF4-FFF2-40B4-BE49-F238E27FC236}">
                <a16:creationId xmlns:a16="http://schemas.microsoft.com/office/drawing/2014/main" id="{5483EC67-AB07-E449-9631-2D588EE871A4}"/>
              </a:ext>
            </a:extLst>
          </p:cNvPr>
          <p:cNvSpPr txBox="1"/>
          <p:nvPr/>
        </p:nvSpPr>
        <p:spPr>
          <a:xfrm>
            <a:off x="2851868" y="5173821"/>
            <a:ext cx="5377069" cy="923330"/>
          </a:xfrm>
          <a:prstGeom prst="rect">
            <a:avLst/>
          </a:prstGeom>
          <a:noFill/>
        </p:spPr>
        <p:txBody>
          <a:bodyPr wrap="square" rtlCol="0">
            <a:spAutoFit/>
          </a:bodyPr>
          <a:lstStyle/>
          <a:p>
            <a:r>
              <a:rPr lang="en-US" dirty="0"/>
              <a:t>For more details, please see: </a:t>
            </a:r>
            <a:r>
              <a:rPr lang="en-US" dirty="0">
                <a:hlinkClick r:id="rId2"/>
              </a:rPr>
              <a:t>“Why solving the ‘Paradox of Choice’ is a major reason Netflix’s recommender is worth $1 Bil/yr. And why wine fails at that.</a:t>
            </a:r>
            <a:r>
              <a:rPr lang="en-US" dirty="0"/>
              <a:t>”</a:t>
            </a:r>
            <a:endParaRPr lang="en-US" sz="2000" dirty="0"/>
          </a:p>
        </p:txBody>
      </p:sp>
      <p:sp>
        <p:nvSpPr>
          <p:cNvPr id="5" name="Rectangle 4">
            <a:extLst>
              <a:ext uri="{FF2B5EF4-FFF2-40B4-BE49-F238E27FC236}">
                <a16:creationId xmlns:a16="http://schemas.microsoft.com/office/drawing/2014/main" id="{A257DAC3-07C1-4A4E-B7FF-0F01CC9D9870}"/>
              </a:ext>
            </a:extLst>
          </p:cNvPr>
          <p:cNvSpPr/>
          <p:nvPr/>
        </p:nvSpPr>
        <p:spPr>
          <a:xfrm>
            <a:off x="3047508" y="6208887"/>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57845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96E52-51D2-7144-8DC3-490E78C9DC83}"/>
              </a:ext>
            </a:extLst>
          </p:cNvPr>
          <p:cNvSpPr>
            <a:spLocks noGrp="1"/>
          </p:cNvSpPr>
          <p:nvPr>
            <p:ph type="title"/>
          </p:nvPr>
        </p:nvSpPr>
        <p:spPr>
          <a:xfrm>
            <a:off x="838200" y="365126"/>
            <a:ext cx="10515600" cy="1018832"/>
          </a:xfrm>
        </p:spPr>
        <p:txBody>
          <a:bodyPr>
            <a:normAutofit/>
          </a:bodyPr>
          <a:lstStyle/>
          <a:p>
            <a:r>
              <a:rPr lang="en-US" sz="4000" dirty="0"/>
              <a:t>Why wine’s harder to recommend than movies</a:t>
            </a:r>
          </a:p>
        </p:txBody>
      </p:sp>
      <p:sp>
        <p:nvSpPr>
          <p:cNvPr id="3" name="Content Placeholder 2">
            <a:extLst>
              <a:ext uri="{FF2B5EF4-FFF2-40B4-BE49-F238E27FC236}">
                <a16:creationId xmlns:a16="http://schemas.microsoft.com/office/drawing/2014/main" id="{508E5D5F-9258-FD44-AFAA-3609EFE463DA}"/>
              </a:ext>
            </a:extLst>
          </p:cNvPr>
          <p:cNvSpPr>
            <a:spLocks noGrp="1"/>
          </p:cNvSpPr>
          <p:nvPr>
            <p:ph idx="1"/>
          </p:nvPr>
        </p:nvSpPr>
        <p:spPr>
          <a:xfrm>
            <a:off x="838200" y="1705928"/>
            <a:ext cx="10515600" cy="4486275"/>
          </a:xfrm>
        </p:spPr>
        <p:txBody>
          <a:bodyPr/>
          <a:lstStyle/>
          <a:p>
            <a:r>
              <a:rPr lang="en-US" dirty="0"/>
              <a:t>Wine ages and is subject to bottle variation. </a:t>
            </a:r>
          </a:p>
          <a:p>
            <a:r>
              <a:rPr lang="en-US" dirty="0"/>
              <a:t>The ”same” wine will change from vintage to vintage.</a:t>
            </a:r>
          </a:p>
          <a:p>
            <a:r>
              <a:rPr lang="en-US" dirty="0"/>
              <a:t>Genetics prove that no two people taste the same wine the same way.</a:t>
            </a:r>
          </a:p>
          <a:p>
            <a:r>
              <a:rPr lang="en-US" dirty="0"/>
              <a:t>The human brain processes sight and sound very differently than smell and taste.</a:t>
            </a:r>
          </a:p>
          <a:p>
            <a:r>
              <a:rPr lang="en-US" dirty="0"/>
              <a:t>Much of smell and taste perception involves subconscious signals that are difficult – and frequently impossible -- to describe.</a:t>
            </a:r>
          </a:p>
          <a:p>
            <a:pPr marL="0" indent="0">
              <a:buNone/>
            </a:pPr>
            <a:endParaRPr lang="en-US" dirty="0"/>
          </a:p>
        </p:txBody>
      </p:sp>
      <p:sp>
        <p:nvSpPr>
          <p:cNvPr id="4" name="Rectangle 3">
            <a:extLst>
              <a:ext uri="{FF2B5EF4-FFF2-40B4-BE49-F238E27FC236}">
                <a16:creationId xmlns:a16="http://schemas.microsoft.com/office/drawing/2014/main" id="{AB8F3021-E877-164D-BD40-777A7AEA4D65}"/>
              </a:ext>
            </a:extLst>
          </p:cNvPr>
          <p:cNvSpPr/>
          <p:nvPr/>
        </p:nvSpPr>
        <p:spPr>
          <a:xfrm>
            <a:off x="2963026" y="6007537"/>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1325705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7140-D062-064B-A5FF-3F29157FF73B}"/>
              </a:ext>
            </a:extLst>
          </p:cNvPr>
          <p:cNvSpPr>
            <a:spLocks noGrp="1"/>
          </p:cNvSpPr>
          <p:nvPr>
            <p:ph type="title"/>
          </p:nvPr>
        </p:nvSpPr>
        <p:spPr>
          <a:xfrm>
            <a:off x="6245087" y="603665"/>
            <a:ext cx="5334000" cy="5320058"/>
          </a:xfrm>
        </p:spPr>
        <p:txBody>
          <a:bodyPr>
            <a:normAutofit/>
          </a:bodyPr>
          <a:lstStyle/>
          <a:p>
            <a:r>
              <a:rPr lang="en-US" dirty="0"/>
              <a:t>Understanding the importance of perception and emotions in recommendations requires a look at how senses and how the human brain work</a:t>
            </a:r>
          </a:p>
        </p:txBody>
      </p:sp>
      <p:pic>
        <p:nvPicPr>
          <p:cNvPr id="5" name="Picture 4" descr="A picture containing linedrawing&#10;&#10;Description automatically generated">
            <a:extLst>
              <a:ext uri="{FF2B5EF4-FFF2-40B4-BE49-F238E27FC236}">
                <a16:creationId xmlns:a16="http://schemas.microsoft.com/office/drawing/2014/main" id="{2C441A6A-A89D-ED43-B30F-E7563B0027DE}"/>
              </a:ext>
            </a:extLst>
          </p:cNvPr>
          <p:cNvPicPr>
            <a:picLocks noChangeAspect="1"/>
          </p:cNvPicPr>
          <p:nvPr/>
        </p:nvPicPr>
        <p:blipFill>
          <a:blip r:embed="rId2"/>
          <a:stretch>
            <a:fillRect/>
          </a:stretch>
        </p:blipFill>
        <p:spPr>
          <a:xfrm>
            <a:off x="1018921" y="603665"/>
            <a:ext cx="4927993" cy="5844209"/>
          </a:xfrm>
          <a:prstGeom prst="rect">
            <a:avLst/>
          </a:prstGeom>
        </p:spPr>
      </p:pic>
      <p:sp>
        <p:nvSpPr>
          <p:cNvPr id="6" name="TextBox 5">
            <a:extLst>
              <a:ext uri="{FF2B5EF4-FFF2-40B4-BE49-F238E27FC236}">
                <a16:creationId xmlns:a16="http://schemas.microsoft.com/office/drawing/2014/main" id="{E5C1F975-821D-304A-9B9F-F6CA44060771}"/>
              </a:ext>
            </a:extLst>
          </p:cNvPr>
          <p:cNvSpPr txBox="1"/>
          <p:nvPr/>
        </p:nvSpPr>
        <p:spPr>
          <a:xfrm>
            <a:off x="6351104" y="5923723"/>
            <a:ext cx="5227983" cy="461665"/>
          </a:xfrm>
          <a:prstGeom prst="rect">
            <a:avLst/>
          </a:prstGeom>
          <a:noFill/>
        </p:spPr>
        <p:txBody>
          <a:bodyPr wrap="square" rtlCol="0">
            <a:spAutoFit/>
          </a:bodyPr>
          <a:lstStyle/>
          <a:p>
            <a:r>
              <a:rPr lang="en-US" sz="1200" dirty="0"/>
              <a:t>More details at: </a:t>
            </a:r>
            <a:r>
              <a:rPr lang="en-US" sz="1200" dirty="0">
                <a:hlinkClick r:id="rId3"/>
              </a:rPr>
              <a:t>The Path To Netflix-Quality Wine Recommendations Leads Through The Doors of Perception</a:t>
            </a:r>
            <a:r>
              <a:rPr lang="en-US" sz="1200" dirty="0"/>
              <a:t> </a:t>
            </a:r>
          </a:p>
        </p:txBody>
      </p:sp>
    </p:spTree>
    <p:extLst>
      <p:ext uri="{BB962C8B-B14F-4D97-AF65-F5344CB8AC3E}">
        <p14:creationId xmlns:p14="http://schemas.microsoft.com/office/powerpoint/2010/main" val="23645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D8E6-33DE-C74A-9790-FF67629F9FC3}"/>
              </a:ext>
            </a:extLst>
          </p:cNvPr>
          <p:cNvSpPr>
            <a:spLocks noGrp="1"/>
          </p:cNvSpPr>
          <p:nvPr>
            <p:ph type="title"/>
          </p:nvPr>
        </p:nvSpPr>
        <p:spPr/>
        <p:txBody>
          <a:bodyPr>
            <a:normAutofit/>
          </a:bodyPr>
          <a:lstStyle/>
          <a:p>
            <a:r>
              <a:rPr lang="en-US" dirty="0"/>
              <a:t>Sight and sound are far simpler senses than smell and taste</a:t>
            </a:r>
          </a:p>
        </p:txBody>
      </p:sp>
      <p:pic>
        <p:nvPicPr>
          <p:cNvPr id="5" name="Content Placeholder 4" descr="Chart&#10;&#10;Description automatically generated">
            <a:extLst>
              <a:ext uri="{FF2B5EF4-FFF2-40B4-BE49-F238E27FC236}">
                <a16:creationId xmlns:a16="http://schemas.microsoft.com/office/drawing/2014/main" id="{A644DF7F-4596-A24B-A282-01A6606CE17F}"/>
              </a:ext>
            </a:extLst>
          </p:cNvPr>
          <p:cNvPicPr>
            <a:picLocks noGrp="1" noChangeAspect="1"/>
          </p:cNvPicPr>
          <p:nvPr>
            <p:ph idx="1"/>
          </p:nvPr>
        </p:nvPicPr>
        <p:blipFill>
          <a:blip r:embed="rId2"/>
          <a:stretch>
            <a:fillRect/>
          </a:stretch>
        </p:blipFill>
        <p:spPr>
          <a:xfrm>
            <a:off x="1717329" y="1825625"/>
            <a:ext cx="8757341" cy="4351338"/>
          </a:xfrm>
        </p:spPr>
      </p:pic>
    </p:spTree>
    <p:extLst>
      <p:ext uri="{BB962C8B-B14F-4D97-AF65-F5344CB8AC3E}">
        <p14:creationId xmlns:p14="http://schemas.microsoft.com/office/powerpoint/2010/main" val="3221327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061B-DB2B-1742-8CB6-A300AA9DEA0C}"/>
              </a:ext>
            </a:extLst>
          </p:cNvPr>
          <p:cNvSpPr>
            <a:spLocks noGrp="1"/>
          </p:cNvSpPr>
          <p:nvPr>
            <p:ph type="title"/>
          </p:nvPr>
        </p:nvSpPr>
        <p:spPr/>
        <p:txBody>
          <a:bodyPr/>
          <a:lstStyle/>
          <a:p>
            <a:r>
              <a:rPr lang="en-US" dirty="0"/>
              <a:t>Sight and sound can be shared in real time</a:t>
            </a:r>
          </a:p>
        </p:txBody>
      </p:sp>
      <p:pic>
        <p:nvPicPr>
          <p:cNvPr id="5" name="Content Placeholder 4" descr="A group of people watching a television&#10;&#10;Description automatically generated with low confidence">
            <a:extLst>
              <a:ext uri="{FF2B5EF4-FFF2-40B4-BE49-F238E27FC236}">
                <a16:creationId xmlns:a16="http://schemas.microsoft.com/office/drawing/2014/main" id="{3351B410-ED63-134E-B5D9-1EB98660D059}"/>
              </a:ext>
            </a:extLst>
          </p:cNvPr>
          <p:cNvPicPr>
            <a:picLocks noGrp="1" noChangeAspect="1"/>
          </p:cNvPicPr>
          <p:nvPr>
            <p:ph idx="1"/>
          </p:nvPr>
        </p:nvPicPr>
        <p:blipFill>
          <a:blip r:embed="rId2"/>
          <a:stretch>
            <a:fillRect/>
          </a:stretch>
        </p:blipFill>
        <p:spPr>
          <a:xfrm>
            <a:off x="838200" y="1368064"/>
            <a:ext cx="6017693" cy="4808900"/>
          </a:xfrm>
        </p:spPr>
      </p:pic>
      <p:sp>
        <p:nvSpPr>
          <p:cNvPr id="6" name="TextBox 5">
            <a:extLst>
              <a:ext uri="{FF2B5EF4-FFF2-40B4-BE49-F238E27FC236}">
                <a16:creationId xmlns:a16="http://schemas.microsoft.com/office/drawing/2014/main" id="{83A3BE7E-7B6D-3F43-9918-869A1ACC45AC}"/>
              </a:ext>
            </a:extLst>
          </p:cNvPr>
          <p:cNvSpPr txBox="1"/>
          <p:nvPr/>
        </p:nvSpPr>
        <p:spPr>
          <a:xfrm>
            <a:off x="7463481" y="1495168"/>
            <a:ext cx="3682314" cy="3139321"/>
          </a:xfrm>
          <a:prstGeom prst="rect">
            <a:avLst/>
          </a:prstGeom>
          <a:noFill/>
        </p:spPr>
        <p:txBody>
          <a:bodyPr wrap="square" rtlCol="0">
            <a:spAutoFit/>
          </a:bodyPr>
          <a:lstStyle/>
          <a:p>
            <a:r>
              <a:rPr lang="en-US" dirty="0"/>
              <a:t>Barring psychological or neurological issues, people who view the exact same same audiovisual experience at the same time can agree that they experienced the same thing and can compare apples &amp; apples.</a:t>
            </a:r>
          </a:p>
          <a:p>
            <a:endParaRPr lang="en-US" dirty="0"/>
          </a:p>
          <a:p>
            <a:r>
              <a:rPr lang="en-US" dirty="0"/>
              <a:t>Even if not viewed at the same time, they can agree they saw and heard the same thing and have a shared experience that can be discussed.</a:t>
            </a:r>
          </a:p>
        </p:txBody>
      </p:sp>
      <p:sp>
        <p:nvSpPr>
          <p:cNvPr id="3" name="Rectangle 2">
            <a:extLst>
              <a:ext uri="{FF2B5EF4-FFF2-40B4-BE49-F238E27FC236}">
                <a16:creationId xmlns:a16="http://schemas.microsoft.com/office/drawing/2014/main" id="{BCE3A19C-AFF8-7543-9863-9576D90BF43D}"/>
              </a:ext>
            </a:extLst>
          </p:cNvPr>
          <p:cNvSpPr/>
          <p:nvPr/>
        </p:nvSpPr>
        <p:spPr>
          <a:xfrm>
            <a:off x="6897494" y="5807632"/>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2220311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56665-E7E4-2543-85E6-13E4C2E92386}"/>
              </a:ext>
            </a:extLst>
          </p:cNvPr>
          <p:cNvSpPr>
            <a:spLocks noGrp="1"/>
          </p:cNvSpPr>
          <p:nvPr>
            <p:ph type="title"/>
          </p:nvPr>
        </p:nvSpPr>
        <p:spPr/>
        <p:txBody>
          <a:bodyPr>
            <a:normAutofit/>
          </a:bodyPr>
          <a:lstStyle/>
          <a:p>
            <a:r>
              <a:rPr lang="en-US" dirty="0"/>
              <a:t>Standard tests for vision &amp; hearing indicate a relatively narrow range of normal experience</a:t>
            </a:r>
          </a:p>
        </p:txBody>
      </p:sp>
      <p:pic>
        <p:nvPicPr>
          <p:cNvPr id="5" name="Content Placeholder 4" descr="Background pattern&#10;&#10;Description automatically generated">
            <a:extLst>
              <a:ext uri="{FF2B5EF4-FFF2-40B4-BE49-F238E27FC236}">
                <a16:creationId xmlns:a16="http://schemas.microsoft.com/office/drawing/2014/main" id="{98038914-A903-824E-9CEE-8C1FB9AB45CA}"/>
              </a:ext>
            </a:extLst>
          </p:cNvPr>
          <p:cNvPicPr>
            <a:picLocks noGrp="1" noChangeAspect="1"/>
          </p:cNvPicPr>
          <p:nvPr>
            <p:ph idx="1"/>
          </p:nvPr>
        </p:nvPicPr>
        <p:blipFill>
          <a:blip r:embed="rId2"/>
          <a:stretch>
            <a:fillRect/>
          </a:stretch>
        </p:blipFill>
        <p:spPr>
          <a:xfrm>
            <a:off x="591066" y="2027552"/>
            <a:ext cx="5747950" cy="3609577"/>
          </a:xfrm>
        </p:spPr>
      </p:pic>
      <p:pic>
        <p:nvPicPr>
          <p:cNvPr id="7" name="Picture 6" descr="Diagram&#10;&#10;Description automatically generated">
            <a:extLst>
              <a:ext uri="{FF2B5EF4-FFF2-40B4-BE49-F238E27FC236}">
                <a16:creationId xmlns:a16="http://schemas.microsoft.com/office/drawing/2014/main" id="{D98BBC07-6FAD-4A44-AAFA-D251B6AE161D}"/>
              </a:ext>
            </a:extLst>
          </p:cNvPr>
          <p:cNvPicPr>
            <a:picLocks noChangeAspect="1"/>
          </p:cNvPicPr>
          <p:nvPr/>
        </p:nvPicPr>
        <p:blipFill>
          <a:blip r:embed="rId3"/>
          <a:stretch>
            <a:fillRect/>
          </a:stretch>
        </p:blipFill>
        <p:spPr>
          <a:xfrm>
            <a:off x="6673678" y="1690688"/>
            <a:ext cx="4680122" cy="3995500"/>
          </a:xfrm>
          <a:prstGeom prst="rect">
            <a:avLst/>
          </a:prstGeom>
        </p:spPr>
      </p:pic>
      <p:sp>
        <p:nvSpPr>
          <p:cNvPr id="3" name="Rectangle 2">
            <a:extLst>
              <a:ext uri="{FF2B5EF4-FFF2-40B4-BE49-F238E27FC236}">
                <a16:creationId xmlns:a16="http://schemas.microsoft.com/office/drawing/2014/main" id="{44D62D25-ECF7-CF42-A37B-4F842BE2E399}"/>
              </a:ext>
            </a:extLst>
          </p:cNvPr>
          <p:cNvSpPr/>
          <p:nvPr/>
        </p:nvSpPr>
        <p:spPr>
          <a:xfrm>
            <a:off x="3161146" y="6308209"/>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288340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CFD7-D0AF-BC48-A583-ECA404073A52}"/>
              </a:ext>
            </a:extLst>
          </p:cNvPr>
          <p:cNvSpPr>
            <a:spLocks noGrp="1"/>
          </p:cNvSpPr>
          <p:nvPr>
            <p:ph type="title"/>
          </p:nvPr>
        </p:nvSpPr>
        <p:spPr>
          <a:xfrm>
            <a:off x="397565" y="159027"/>
            <a:ext cx="11121887" cy="2154278"/>
          </a:xfrm>
        </p:spPr>
        <p:txBody>
          <a:bodyPr>
            <a:noAutofit/>
          </a:bodyPr>
          <a:lstStyle/>
          <a:p>
            <a:pPr algn="ctr"/>
            <a:r>
              <a:rPr lang="en-US" sz="3200" dirty="0"/>
              <a:t>This presentation is the graphic summary of series of articles (below) by Clans inventor Lewis Perdue</a:t>
            </a:r>
            <a:br>
              <a:rPr lang="en-US" sz="2200" dirty="0"/>
            </a:br>
            <a:br>
              <a:rPr lang="en-US" sz="1600" dirty="0"/>
            </a:br>
            <a:r>
              <a:rPr lang="en-US" sz="1600" b="1" i="1" dirty="0"/>
              <a:t> Taken as a whole, this series demonstrates why even Netflix could not be the “Netflix of wine” without added capabilities.</a:t>
            </a:r>
            <a:br>
              <a:rPr lang="en-US" sz="1600" b="1" i="1" dirty="0"/>
            </a:br>
            <a:br>
              <a:rPr lang="en-US" sz="1600" dirty="0"/>
            </a:br>
            <a:r>
              <a:rPr lang="en-US" sz="1600" dirty="0"/>
              <a:t>(Right-click hyperlinks to open)</a:t>
            </a:r>
          </a:p>
        </p:txBody>
      </p:sp>
      <p:sp>
        <p:nvSpPr>
          <p:cNvPr id="3" name="Content Placeholder 2">
            <a:extLst>
              <a:ext uri="{FF2B5EF4-FFF2-40B4-BE49-F238E27FC236}">
                <a16:creationId xmlns:a16="http://schemas.microsoft.com/office/drawing/2014/main" id="{C684D6D4-7BA8-BC42-8AFE-BF220F32AEF2}"/>
              </a:ext>
            </a:extLst>
          </p:cNvPr>
          <p:cNvSpPr>
            <a:spLocks noGrp="1"/>
          </p:cNvSpPr>
          <p:nvPr>
            <p:ph idx="1"/>
          </p:nvPr>
        </p:nvSpPr>
        <p:spPr>
          <a:xfrm>
            <a:off x="672548" y="2103121"/>
            <a:ext cx="10515600" cy="3886200"/>
          </a:xfrm>
        </p:spPr>
        <p:txBody>
          <a:bodyPr>
            <a:normAutofit/>
          </a:bodyPr>
          <a:lstStyle/>
          <a:p>
            <a:r>
              <a:rPr lang="en-US" sz="2000" dirty="0"/>
              <a:t>Article #1: </a:t>
            </a:r>
            <a:r>
              <a:rPr lang="en-US" sz="2000" i="1" dirty="0">
                <a:hlinkClick r:id="rId2"/>
              </a:rPr>
              <a:t>How A Netflix-Style Recommender Is Vital to Reversing Wine’s Market Marginalization</a:t>
            </a:r>
            <a:endParaRPr lang="en-US" sz="2000" dirty="0"/>
          </a:p>
          <a:p>
            <a:r>
              <a:rPr lang="en-US" sz="2000" dirty="0"/>
              <a:t>Article #2: </a:t>
            </a:r>
            <a:r>
              <a:rPr lang="en-US" sz="2000" i="1" dirty="0">
                <a:hlinkClick r:id="rId3"/>
              </a:rPr>
              <a:t>Why solving the “Paradox of Choice” is a major reason Netflix’s recommender is worth $1 Bil/yr. And why wine fails at that.</a:t>
            </a:r>
            <a:endParaRPr lang="en-US" sz="2000" dirty="0"/>
          </a:p>
          <a:p>
            <a:r>
              <a:rPr lang="en-US" sz="2000" dirty="0"/>
              <a:t>Article #3: </a:t>
            </a:r>
            <a:r>
              <a:rPr lang="en-US" sz="2000" i="1" dirty="0">
                <a:hlinkClick r:id="rId4"/>
              </a:rPr>
              <a:t>Reviews and 5-Star ratings are so useless for recommendations that Netflix ditched its prized $1-million algorithm. </a:t>
            </a:r>
            <a:endParaRPr lang="en-US" sz="2000" dirty="0"/>
          </a:p>
          <a:p>
            <a:r>
              <a:rPr lang="en-US" sz="2000" dirty="0"/>
              <a:t>Article #4: </a:t>
            </a:r>
            <a:r>
              <a:rPr lang="en-US" sz="2000" i="1" dirty="0">
                <a:hlinkClick r:id="rId5"/>
              </a:rPr>
              <a:t>Wine wreck-commendations: Genes determine that no two people taste the same wine the same way.</a:t>
            </a:r>
            <a:endParaRPr lang="en-US" sz="2000" dirty="0"/>
          </a:p>
          <a:p>
            <a:r>
              <a:rPr lang="en-US" sz="2000" dirty="0"/>
              <a:t>Article #5: </a:t>
            </a:r>
            <a:r>
              <a:rPr lang="en-US" sz="2000" i="1" dirty="0">
                <a:hlinkClick r:id="rId6"/>
              </a:rPr>
              <a:t>Netflix Added Big Data To Amp Up Recommendations. Why Wine Needs a Touch of That Too.</a:t>
            </a:r>
            <a:endParaRPr lang="en-US" sz="2000" i="1" dirty="0"/>
          </a:p>
          <a:p>
            <a:r>
              <a:rPr lang="en-US" sz="2000" dirty="0"/>
              <a:t>Article #6: </a:t>
            </a:r>
            <a:r>
              <a:rPr lang="en-US" sz="2000" i="1" dirty="0">
                <a:hlinkClick r:id="rId7"/>
              </a:rPr>
              <a:t>The Path To Netflix-Quality Wine Recommendations Leads Through The Doors of Perception </a:t>
            </a:r>
            <a:endParaRPr lang="en-US" sz="2000" dirty="0"/>
          </a:p>
          <a:p>
            <a:pPr marL="0" indent="0">
              <a:buNone/>
            </a:pPr>
            <a:endParaRPr lang="en-US" dirty="0"/>
          </a:p>
        </p:txBody>
      </p:sp>
      <p:sp>
        <p:nvSpPr>
          <p:cNvPr id="4" name="Rectangle 3">
            <a:extLst>
              <a:ext uri="{FF2B5EF4-FFF2-40B4-BE49-F238E27FC236}">
                <a16:creationId xmlns:a16="http://schemas.microsoft.com/office/drawing/2014/main" id="{F9007CA2-0BF9-BD43-BDA2-846551B1C50B}"/>
              </a:ext>
            </a:extLst>
          </p:cNvPr>
          <p:cNvSpPr/>
          <p:nvPr/>
        </p:nvSpPr>
        <p:spPr>
          <a:xfrm>
            <a:off x="3176386" y="5989321"/>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3998242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A50B4-B347-B54F-8FB9-8A784963233F}"/>
              </a:ext>
            </a:extLst>
          </p:cNvPr>
          <p:cNvSpPr>
            <a:spLocks noGrp="1"/>
          </p:cNvSpPr>
          <p:nvPr>
            <p:ph type="title"/>
          </p:nvPr>
        </p:nvSpPr>
        <p:spPr>
          <a:xfrm>
            <a:off x="838200" y="365125"/>
            <a:ext cx="10515600" cy="670333"/>
          </a:xfrm>
        </p:spPr>
        <p:txBody>
          <a:bodyPr>
            <a:normAutofit fontScale="90000"/>
          </a:bodyPr>
          <a:lstStyle/>
          <a:p>
            <a:pPr algn="ctr"/>
            <a:r>
              <a:rPr lang="en-US" dirty="0"/>
              <a:t>Taste is relatively simple</a:t>
            </a:r>
          </a:p>
        </p:txBody>
      </p:sp>
      <p:pic>
        <p:nvPicPr>
          <p:cNvPr id="5" name="Content Placeholder 4" descr="Diagram&#10;&#10;Description automatically generated">
            <a:extLst>
              <a:ext uri="{FF2B5EF4-FFF2-40B4-BE49-F238E27FC236}">
                <a16:creationId xmlns:a16="http://schemas.microsoft.com/office/drawing/2014/main" id="{414DB0F2-505A-8F42-BF14-DBADAD502E04}"/>
              </a:ext>
            </a:extLst>
          </p:cNvPr>
          <p:cNvPicPr>
            <a:picLocks noGrp="1" noChangeAspect="1"/>
          </p:cNvPicPr>
          <p:nvPr>
            <p:ph idx="1"/>
          </p:nvPr>
        </p:nvPicPr>
        <p:blipFill>
          <a:blip r:embed="rId2"/>
          <a:stretch>
            <a:fillRect/>
          </a:stretch>
        </p:blipFill>
        <p:spPr>
          <a:xfrm>
            <a:off x="348785" y="1309816"/>
            <a:ext cx="5940804" cy="4512726"/>
          </a:xfrm>
        </p:spPr>
      </p:pic>
      <p:sp>
        <p:nvSpPr>
          <p:cNvPr id="8" name="TextBox 7">
            <a:extLst>
              <a:ext uri="{FF2B5EF4-FFF2-40B4-BE49-F238E27FC236}">
                <a16:creationId xmlns:a16="http://schemas.microsoft.com/office/drawing/2014/main" id="{14065B14-86DB-6F41-9751-47458CB0F31F}"/>
              </a:ext>
            </a:extLst>
          </p:cNvPr>
          <p:cNvSpPr txBox="1"/>
          <p:nvPr/>
        </p:nvSpPr>
        <p:spPr>
          <a:xfrm>
            <a:off x="6603950" y="1225689"/>
            <a:ext cx="5239265" cy="5509200"/>
          </a:xfrm>
          <a:prstGeom prst="rect">
            <a:avLst/>
          </a:prstGeom>
          <a:noFill/>
        </p:spPr>
        <p:txBody>
          <a:bodyPr wrap="square" rtlCol="0">
            <a:spAutoFit/>
          </a:bodyPr>
          <a:lstStyle/>
          <a:p>
            <a:r>
              <a:rPr lang="en-US" sz="1600" dirty="0"/>
              <a:t>Scientists and philosophers have </a:t>
            </a:r>
            <a:r>
              <a:rPr lang="en-US" sz="1600" dirty="0">
                <a:hlinkClick r:id="rId3"/>
              </a:rPr>
              <a:t>long debated what sensations qualify as “basic” tastes</a:t>
            </a:r>
            <a:r>
              <a:rPr lang="en-US" sz="1600" dirty="0"/>
              <a:t>. Current scientific work indicates that human basic tastes may actually number six with fat now considered as a 2015 addition to the original five. (See: </a:t>
            </a:r>
            <a:r>
              <a:rPr lang="en-US" sz="1600" dirty="0">
                <a:hlinkClick r:id="rId4"/>
              </a:rPr>
              <a:t>Oleogustus: The Unique Taste of Fat</a:t>
            </a:r>
            <a:r>
              <a:rPr lang="en-US" sz="1600" dirty="0"/>
              <a:t>)</a:t>
            </a:r>
          </a:p>
          <a:p>
            <a:endParaRPr lang="en-US" sz="1600" dirty="0"/>
          </a:p>
          <a:p>
            <a:pPr marL="800100" lvl="1" indent="-342900">
              <a:buFont typeface="+mj-lt"/>
              <a:buAutoNum type="arabicPeriod"/>
            </a:pPr>
            <a:r>
              <a:rPr lang="en-US" sz="1600" dirty="0"/>
              <a:t>Bitter</a:t>
            </a:r>
          </a:p>
          <a:p>
            <a:pPr marL="800100" lvl="1" indent="-342900">
              <a:buFont typeface="+mj-lt"/>
              <a:buAutoNum type="arabicPeriod"/>
            </a:pPr>
            <a:r>
              <a:rPr lang="en-US" sz="1600" dirty="0"/>
              <a:t>Sweet</a:t>
            </a:r>
          </a:p>
          <a:p>
            <a:pPr marL="800100" lvl="1" indent="-342900">
              <a:buFont typeface="+mj-lt"/>
              <a:buAutoNum type="arabicPeriod"/>
            </a:pPr>
            <a:r>
              <a:rPr lang="en-US" sz="1600" dirty="0"/>
              <a:t>Sour</a:t>
            </a:r>
          </a:p>
          <a:p>
            <a:pPr marL="800100" lvl="1" indent="-342900">
              <a:buFont typeface="+mj-lt"/>
              <a:buAutoNum type="arabicPeriod"/>
            </a:pPr>
            <a:r>
              <a:rPr lang="en-US" sz="1600" dirty="0"/>
              <a:t>Salty</a:t>
            </a:r>
          </a:p>
          <a:p>
            <a:pPr marL="800100" lvl="1" indent="-342900">
              <a:buFont typeface="+mj-lt"/>
              <a:buAutoNum type="arabicPeriod"/>
            </a:pPr>
            <a:r>
              <a:rPr lang="en-US" sz="1600" dirty="0"/>
              <a:t>Umami</a:t>
            </a:r>
          </a:p>
          <a:p>
            <a:pPr marL="800100" lvl="1" indent="-342900">
              <a:buFont typeface="+mj-lt"/>
              <a:buAutoNum type="arabicPeriod"/>
            </a:pPr>
            <a:r>
              <a:rPr lang="en-US" sz="1600" dirty="0"/>
              <a:t>Fat</a:t>
            </a:r>
          </a:p>
          <a:p>
            <a:endParaRPr lang="en-US" sz="1600" dirty="0"/>
          </a:p>
          <a:p>
            <a:r>
              <a:rPr lang="en-US" sz="1600" dirty="0"/>
              <a:t>Tastes are processed </a:t>
            </a:r>
            <a:r>
              <a:rPr lang="en-US" sz="1600" dirty="0">
                <a:hlinkClick r:id="rId5"/>
              </a:rPr>
              <a:t>by three main types of receptors</a:t>
            </a:r>
            <a:r>
              <a:rPr lang="en-US" sz="1600" dirty="0"/>
              <a:t> and variations.</a:t>
            </a:r>
          </a:p>
          <a:p>
            <a:endParaRPr lang="en-US" sz="1600" dirty="0"/>
          </a:p>
          <a:p>
            <a:r>
              <a:rPr lang="en-US" sz="1600" dirty="0"/>
              <a:t> It’s important to note that </a:t>
            </a:r>
            <a:r>
              <a:rPr lang="en-US" sz="1600" dirty="0">
                <a:hlinkClick r:id="rId6"/>
              </a:rPr>
              <a:t>scientific study of taste</a:t>
            </a:r>
            <a:r>
              <a:rPr lang="en-US" sz="1600" dirty="0"/>
              <a:t> receptors lags behind that of smell and </a:t>
            </a:r>
            <a:r>
              <a:rPr lang="en-US" sz="1600" dirty="0">
                <a:hlinkClick r:id="rId7"/>
              </a:rPr>
              <a:t>still has many unanswered questions</a:t>
            </a:r>
            <a:r>
              <a:rPr lang="en-US" sz="1600" dirty="0"/>
              <a:t>. </a:t>
            </a:r>
          </a:p>
          <a:p>
            <a:endParaRPr lang="en-US" sz="1600" dirty="0"/>
          </a:p>
          <a:p>
            <a:r>
              <a:rPr lang="en-US" sz="1600" dirty="0"/>
              <a:t>Some sources estimate that taste is </a:t>
            </a:r>
            <a:r>
              <a:rPr lang="en-US" sz="1600" dirty="0">
                <a:hlinkClick r:id="rId8"/>
              </a:rPr>
              <a:t>controlled by fewer than 100 genes.</a:t>
            </a:r>
            <a:endParaRPr lang="en-US" dirty="0"/>
          </a:p>
        </p:txBody>
      </p:sp>
      <p:sp>
        <p:nvSpPr>
          <p:cNvPr id="3" name="Rectangle 2">
            <a:extLst>
              <a:ext uri="{FF2B5EF4-FFF2-40B4-BE49-F238E27FC236}">
                <a16:creationId xmlns:a16="http://schemas.microsoft.com/office/drawing/2014/main" id="{62B4883C-7A8B-A845-9F86-8513C45F1E11}"/>
              </a:ext>
            </a:extLst>
          </p:cNvPr>
          <p:cNvSpPr/>
          <p:nvPr/>
        </p:nvSpPr>
        <p:spPr>
          <a:xfrm>
            <a:off x="494146" y="6308209"/>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186392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FD78-CE1E-F14D-9D1B-25974E088153}"/>
              </a:ext>
            </a:extLst>
          </p:cNvPr>
          <p:cNvSpPr>
            <a:spLocks noGrp="1"/>
          </p:cNvSpPr>
          <p:nvPr>
            <p:ph type="title"/>
          </p:nvPr>
        </p:nvSpPr>
        <p:spPr>
          <a:xfrm>
            <a:off x="2110947" y="501050"/>
            <a:ext cx="4549346" cy="5331339"/>
          </a:xfrm>
        </p:spPr>
        <p:txBody>
          <a:bodyPr>
            <a:normAutofit fontScale="90000"/>
          </a:bodyPr>
          <a:lstStyle/>
          <a:p>
            <a:r>
              <a:rPr lang="en-US" dirty="0"/>
              <a:t>Smell is the foundation of flavor. But </a:t>
            </a:r>
            <a:r>
              <a:rPr lang="en-US" b="1" i="1" dirty="0"/>
              <a:t>almost nobody </a:t>
            </a:r>
            <a:r>
              <a:rPr lang="en-US" dirty="0"/>
              <a:t>has the same set of olfactory genes. </a:t>
            </a:r>
            <a:br>
              <a:rPr lang="en-US" dirty="0"/>
            </a:br>
            <a:br>
              <a:rPr lang="en-US" dirty="0"/>
            </a:br>
            <a:r>
              <a:rPr lang="en-US" dirty="0"/>
              <a:t>Therefore, </a:t>
            </a:r>
            <a:r>
              <a:rPr lang="en-US" i="1" dirty="0"/>
              <a:t>nobody smells the same thing the same way</a:t>
            </a:r>
          </a:p>
        </p:txBody>
      </p:sp>
      <p:pic>
        <p:nvPicPr>
          <p:cNvPr id="5" name="Content Placeholder 4" descr="A screenshot of a computer&#10;&#10;Description automatically generated with medium confidence">
            <a:extLst>
              <a:ext uri="{FF2B5EF4-FFF2-40B4-BE49-F238E27FC236}">
                <a16:creationId xmlns:a16="http://schemas.microsoft.com/office/drawing/2014/main" id="{8C585948-B63A-7040-B64F-D753AEF7A7BF}"/>
              </a:ext>
            </a:extLst>
          </p:cNvPr>
          <p:cNvPicPr>
            <a:picLocks noGrp="1" noChangeAspect="1"/>
          </p:cNvPicPr>
          <p:nvPr>
            <p:ph idx="1"/>
          </p:nvPr>
        </p:nvPicPr>
        <p:blipFill>
          <a:blip r:embed="rId2"/>
          <a:stretch>
            <a:fillRect/>
          </a:stretch>
        </p:blipFill>
        <p:spPr>
          <a:xfrm>
            <a:off x="7258244" y="154863"/>
            <a:ext cx="2973150" cy="6548273"/>
          </a:xfrm>
        </p:spPr>
      </p:pic>
    </p:spTree>
    <p:extLst>
      <p:ext uri="{BB962C8B-B14F-4D97-AF65-F5344CB8AC3E}">
        <p14:creationId xmlns:p14="http://schemas.microsoft.com/office/powerpoint/2010/main" val="1690406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D00235-615D-634A-BB98-D4D3702FF395}"/>
              </a:ext>
            </a:extLst>
          </p:cNvPr>
          <p:cNvSpPr>
            <a:spLocks noGrp="1"/>
          </p:cNvSpPr>
          <p:nvPr>
            <p:ph idx="1"/>
          </p:nvPr>
        </p:nvSpPr>
        <p:spPr/>
        <p:txBody>
          <a:bodyPr>
            <a:normAutofit/>
          </a:bodyPr>
          <a:lstStyle/>
          <a:p>
            <a:pPr marL="0" indent="0">
              <a:buNone/>
            </a:pPr>
            <a:r>
              <a:rPr lang="en-US" sz="2000" dirty="0"/>
              <a:t>There are 400 types of olfactory receptors, and the</a:t>
            </a:r>
            <a:r>
              <a:rPr lang="en-US" sz="2000" dirty="0">
                <a:hlinkClick r:id="rId2"/>
              </a:rPr>
              <a:t> scientific research so far</a:t>
            </a:r>
            <a:r>
              <a:rPr lang="en-US" sz="2000" dirty="0"/>
              <a:t> indicates that no two people are likely to have the same exact set. That means that there are approximately 4.71</a:t>
            </a:r>
            <a:r>
              <a:rPr lang="en-US" sz="2000" baseline="30000" dirty="0"/>
              <a:t>238 </a:t>
            </a:r>
            <a:r>
              <a:rPr lang="en-US" sz="2000" dirty="0"/>
              <a:t>possible combinations of olfactory receptors.</a:t>
            </a:r>
          </a:p>
          <a:p>
            <a:pPr marL="0" indent="0">
              <a:buNone/>
            </a:pPr>
            <a:r>
              <a:rPr lang="en-US" sz="2000" dirty="0"/>
              <a:t> </a:t>
            </a:r>
          </a:p>
          <a:p>
            <a:pPr marL="0" indent="0">
              <a:buNone/>
            </a:pPr>
            <a:r>
              <a:rPr lang="en-US" sz="2000" dirty="0"/>
              <a:t>Looked at another way, there are 4.71 Trillion, Trillion, Trillion, Trillion, Trillion, Trillion, Trillion, Trillion, Trillion, Trillion ,Trillion, Trillion, Trillion, Trillion, Trillion, Trillion, Trillion, Trillion, Trillion, Trillion, Trillion, Trillion, Trillion, Trillion, Trillion, Trillion individual ways of smelling.</a:t>
            </a:r>
          </a:p>
          <a:p>
            <a:pPr marL="0" indent="0">
              <a:buNone/>
            </a:pPr>
            <a:r>
              <a:rPr lang="en-US" sz="2000" dirty="0"/>
              <a:t> </a:t>
            </a:r>
          </a:p>
          <a:p>
            <a:pPr marL="0" indent="0">
              <a:buNone/>
            </a:pPr>
            <a:r>
              <a:rPr lang="en-US" sz="2000" dirty="0"/>
              <a:t>That number far exceeds the approximately 110 billion people who have ever lived on earth as </a:t>
            </a:r>
            <a:r>
              <a:rPr lang="en-US" sz="2000" dirty="0">
                <a:hlinkClick r:id="rId3"/>
              </a:rPr>
              <a:t>estimated by the Population Reference Bureau </a:t>
            </a:r>
            <a:endParaRPr lang="en-US" sz="2000" dirty="0"/>
          </a:p>
          <a:p>
            <a:pPr marL="0" indent="0">
              <a:buNone/>
            </a:pPr>
            <a:endParaRPr lang="en-US" sz="2000" dirty="0"/>
          </a:p>
        </p:txBody>
      </p:sp>
      <p:pic>
        <p:nvPicPr>
          <p:cNvPr id="5" name="Picture 4" descr="Graphical user interface, text&#10;&#10;Description automatically generated">
            <a:extLst>
              <a:ext uri="{FF2B5EF4-FFF2-40B4-BE49-F238E27FC236}">
                <a16:creationId xmlns:a16="http://schemas.microsoft.com/office/drawing/2014/main" id="{90D15FC6-5EE9-6D4B-B7D8-E579D6B1B2D1}"/>
              </a:ext>
            </a:extLst>
          </p:cNvPr>
          <p:cNvPicPr>
            <a:picLocks noChangeAspect="1"/>
          </p:cNvPicPr>
          <p:nvPr/>
        </p:nvPicPr>
        <p:blipFill>
          <a:blip r:embed="rId4"/>
          <a:stretch>
            <a:fillRect/>
          </a:stretch>
        </p:blipFill>
        <p:spPr>
          <a:xfrm>
            <a:off x="838200" y="104603"/>
            <a:ext cx="10363200" cy="1498600"/>
          </a:xfrm>
          <a:prstGeom prst="rect">
            <a:avLst/>
          </a:prstGeom>
        </p:spPr>
      </p:pic>
      <p:sp>
        <p:nvSpPr>
          <p:cNvPr id="2" name="Rectangle 1">
            <a:extLst>
              <a:ext uri="{FF2B5EF4-FFF2-40B4-BE49-F238E27FC236}">
                <a16:creationId xmlns:a16="http://schemas.microsoft.com/office/drawing/2014/main" id="{175D91BD-06D0-0345-B514-18A062ABA57F}"/>
              </a:ext>
            </a:extLst>
          </p:cNvPr>
          <p:cNvSpPr/>
          <p:nvPr/>
        </p:nvSpPr>
        <p:spPr>
          <a:xfrm>
            <a:off x="3130666" y="6176963"/>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1481731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CBDD4B-87C7-0B43-994B-55DDCE86482D}"/>
              </a:ext>
            </a:extLst>
          </p:cNvPr>
          <p:cNvSpPr>
            <a:spLocks noGrp="1"/>
          </p:cNvSpPr>
          <p:nvPr>
            <p:ph idx="1"/>
          </p:nvPr>
        </p:nvSpPr>
        <p:spPr>
          <a:xfrm>
            <a:off x="1086056" y="1489617"/>
            <a:ext cx="4092146" cy="4098802"/>
          </a:xfrm>
        </p:spPr>
        <p:txBody>
          <a:bodyPr>
            <a:normAutofit fontScale="92500" lnSpcReduction="20000"/>
          </a:bodyPr>
          <a:lstStyle/>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400" b="1" i="1" dirty="0">
                <a:solidFill>
                  <a:schemeClr val="accent2"/>
                </a:solidFill>
                <a:latin typeface="Arial" panose="020B0604020202020204" pitchFamily="34" charset="0"/>
              </a:rPr>
              <a:t>But humans don’t have a trillion words to describe scents</a:t>
            </a:r>
            <a:r>
              <a:rPr lang="en-US" altLang="en-US" sz="2400" dirty="0">
                <a:solidFill>
                  <a:schemeClr val="accent2"/>
                </a:solidFill>
                <a:latin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000" dirty="0">
                <a:latin typeface="Arial" panose="020B0604020202020204" pitchFamily="34" charset="0"/>
              </a:rPr>
              <a:t>This is a problem for people (like wine critics) trying to describe olfactory sensations to other people given the fact that the </a:t>
            </a:r>
            <a:r>
              <a:rPr lang="en-US" altLang="en-US" sz="2000" dirty="0">
                <a:latin typeface="Arial" panose="020B0604020202020204" pitchFamily="34" charset="0"/>
                <a:hlinkClick r:id="rId2"/>
              </a:rPr>
              <a:t>average vocabulary is 20,000 to 35,000 words</a:t>
            </a:r>
            <a:r>
              <a:rPr lang="en-US" altLang="en-US" sz="2000" dirty="0">
                <a:latin typeface="Arial" panose="020B0604020202020204" pitchFamily="34" charset="0"/>
              </a:rPr>
              <a:t>.</a:t>
            </a:r>
          </a:p>
          <a:p>
            <a:pPr marL="0" lvl="0" indent="0" eaLnBrk="0" fontAlgn="base" hangingPunct="0">
              <a:lnSpc>
                <a:spcPct val="100000"/>
              </a:lnSpc>
              <a:spcBef>
                <a:spcPct val="0"/>
              </a:spcBef>
              <a:spcAft>
                <a:spcPct val="0"/>
              </a:spcAft>
              <a:buNone/>
            </a:pPr>
            <a:endParaRPr lang="en-US" altLang="en-US" sz="2000" dirty="0">
              <a:latin typeface="Arial" panose="020B0604020202020204" pitchFamily="34" charset="0"/>
            </a:endParaRPr>
          </a:p>
          <a:p>
            <a:pPr marL="0" lvl="0" indent="0" eaLnBrk="0" fontAlgn="base" hangingPunct="0">
              <a:lnSpc>
                <a:spcPct val="100000"/>
              </a:lnSpc>
              <a:spcBef>
                <a:spcPct val="0"/>
              </a:spcBef>
              <a:spcAft>
                <a:spcPct val="0"/>
              </a:spcAft>
              <a:buNone/>
            </a:pPr>
            <a:r>
              <a:rPr lang="en-US" altLang="en-US" sz="2000" dirty="0">
                <a:latin typeface="Arial" panose="020B0604020202020204" pitchFamily="34" charset="0"/>
              </a:rPr>
              <a:t>But that wouldn’t matter anyway because no one tastes the same wine the same way as the critic.</a:t>
            </a:r>
          </a:p>
          <a:p>
            <a:pPr marL="0" lvl="0" indent="0" eaLnBrk="0" fontAlgn="base" hangingPunct="0">
              <a:lnSpc>
                <a:spcPct val="100000"/>
              </a:lnSpc>
              <a:spcBef>
                <a:spcPct val="0"/>
              </a:spcBef>
              <a:spcAft>
                <a:spcPct val="0"/>
              </a:spcAft>
              <a:buNone/>
            </a:pPr>
            <a:r>
              <a:rPr lang="en-US" altLang="en-US" dirty="0">
                <a:latin typeface="Arial" panose="020B0604020202020204" pitchFamily="34" charset="0"/>
              </a:rPr>
              <a:t> </a:t>
            </a:r>
          </a:p>
          <a:p>
            <a:endParaRPr lang="en-US" dirty="0"/>
          </a:p>
        </p:txBody>
      </p:sp>
      <p:sp>
        <p:nvSpPr>
          <p:cNvPr id="5" name="Title 4">
            <a:extLst>
              <a:ext uri="{FF2B5EF4-FFF2-40B4-BE49-F238E27FC236}">
                <a16:creationId xmlns:a16="http://schemas.microsoft.com/office/drawing/2014/main" id="{5FB4F51B-037D-3E41-95F4-3AA7C1B7287C}"/>
              </a:ext>
            </a:extLst>
          </p:cNvPr>
          <p:cNvSpPr>
            <a:spLocks noGrp="1"/>
          </p:cNvSpPr>
          <p:nvPr>
            <p:ph type="title"/>
          </p:nvPr>
        </p:nvSpPr>
        <p:spPr>
          <a:xfrm>
            <a:off x="475488" y="365125"/>
            <a:ext cx="11094720" cy="1087899"/>
          </a:xfrm>
        </p:spPr>
        <p:txBody>
          <a:bodyPr>
            <a:normAutofit/>
          </a:bodyPr>
          <a:lstStyle/>
          <a:p>
            <a:pPr algn="ctr"/>
            <a:r>
              <a:rPr lang="en-US" sz="3600" dirty="0"/>
              <a:t>The Human Nose Can Detect a Trillion Smells: </a:t>
            </a:r>
            <a:r>
              <a:rPr lang="en-US" sz="3600" i="1" dirty="0">
                <a:hlinkClick r:id="rId3"/>
              </a:rPr>
              <a:t>Science</a:t>
            </a:r>
            <a:endParaRPr lang="en-US" sz="3600" dirty="0"/>
          </a:p>
        </p:txBody>
      </p:sp>
      <p:pic>
        <p:nvPicPr>
          <p:cNvPr id="9" name="Picture 8" descr="A picture containing indoor&#10;&#10;Description automatically generated">
            <a:extLst>
              <a:ext uri="{FF2B5EF4-FFF2-40B4-BE49-F238E27FC236}">
                <a16:creationId xmlns:a16="http://schemas.microsoft.com/office/drawing/2014/main" id="{55194A66-FE5E-0C49-B8C2-A15A5DA594F7}"/>
              </a:ext>
            </a:extLst>
          </p:cNvPr>
          <p:cNvPicPr>
            <a:picLocks noChangeAspect="1"/>
          </p:cNvPicPr>
          <p:nvPr/>
        </p:nvPicPr>
        <p:blipFill>
          <a:blip r:embed="rId4"/>
          <a:stretch>
            <a:fillRect/>
          </a:stretch>
        </p:blipFill>
        <p:spPr>
          <a:xfrm>
            <a:off x="6796216" y="1560593"/>
            <a:ext cx="3493589" cy="3736814"/>
          </a:xfrm>
          <a:prstGeom prst="rect">
            <a:avLst/>
          </a:prstGeom>
        </p:spPr>
      </p:pic>
      <p:pic>
        <p:nvPicPr>
          <p:cNvPr id="6" name="Content Placeholder 4" descr="A picture containing indoor, electronics, calculator&#10;&#10;Description automatically generated">
            <a:extLst>
              <a:ext uri="{FF2B5EF4-FFF2-40B4-BE49-F238E27FC236}">
                <a16:creationId xmlns:a16="http://schemas.microsoft.com/office/drawing/2014/main" id="{2B7865B8-9862-D54F-A77F-D19F74CB306D}"/>
              </a:ext>
            </a:extLst>
          </p:cNvPr>
          <p:cNvPicPr>
            <a:picLocks noChangeAspect="1"/>
          </p:cNvPicPr>
          <p:nvPr/>
        </p:nvPicPr>
        <p:blipFill>
          <a:blip r:embed="rId5"/>
          <a:stretch>
            <a:fillRect/>
          </a:stretch>
        </p:blipFill>
        <p:spPr>
          <a:xfrm>
            <a:off x="5787110" y="1718596"/>
            <a:ext cx="5511800" cy="4102100"/>
          </a:xfrm>
          <a:prstGeom prst="rect">
            <a:avLst/>
          </a:prstGeom>
        </p:spPr>
      </p:pic>
      <p:sp>
        <p:nvSpPr>
          <p:cNvPr id="2" name="Rectangle 1">
            <a:extLst>
              <a:ext uri="{FF2B5EF4-FFF2-40B4-BE49-F238E27FC236}">
                <a16:creationId xmlns:a16="http://schemas.microsoft.com/office/drawing/2014/main" id="{F643F4F4-ED31-CA40-B2A4-A26B4D95F494}"/>
              </a:ext>
            </a:extLst>
          </p:cNvPr>
          <p:cNvSpPr/>
          <p:nvPr/>
        </p:nvSpPr>
        <p:spPr>
          <a:xfrm>
            <a:off x="475488" y="6308209"/>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3114817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23D0-53E2-664E-B247-A58582A22AA0}"/>
              </a:ext>
            </a:extLst>
          </p:cNvPr>
          <p:cNvSpPr>
            <a:spLocks noGrp="1"/>
          </p:cNvSpPr>
          <p:nvPr>
            <p:ph type="title"/>
          </p:nvPr>
        </p:nvSpPr>
        <p:spPr>
          <a:xfrm>
            <a:off x="110181" y="136823"/>
            <a:ext cx="7687962" cy="660486"/>
          </a:xfrm>
        </p:spPr>
        <p:txBody>
          <a:bodyPr>
            <a:normAutofit fontScale="90000"/>
          </a:bodyPr>
          <a:lstStyle/>
          <a:p>
            <a:pPr algn="ctr"/>
            <a:r>
              <a:rPr lang="en-US" dirty="0"/>
              <a:t>Flavors go off the rails in the brain </a:t>
            </a:r>
          </a:p>
        </p:txBody>
      </p:sp>
      <p:sp>
        <p:nvSpPr>
          <p:cNvPr id="3" name="Content Placeholder 2">
            <a:extLst>
              <a:ext uri="{FF2B5EF4-FFF2-40B4-BE49-F238E27FC236}">
                <a16:creationId xmlns:a16="http://schemas.microsoft.com/office/drawing/2014/main" id="{F27D18D1-BBF8-9748-BD62-54C03E1A251B}"/>
              </a:ext>
            </a:extLst>
          </p:cNvPr>
          <p:cNvSpPr>
            <a:spLocks noGrp="1"/>
          </p:cNvSpPr>
          <p:nvPr>
            <p:ph idx="1"/>
          </p:nvPr>
        </p:nvSpPr>
        <p:spPr>
          <a:xfrm>
            <a:off x="607537" y="1885738"/>
            <a:ext cx="4870622" cy="4686082"/>
          </a:xfrm>
        </p:spPr>
        <p:txBody>
          <a:bodyPr>
            <a:normAutofit fontScale="92500" lnSpcReduction="10000"/>
          </a:bodyPr>
          <a:lstStyle/>
          <a:p>
            <a:pPr marL="0" indent="0">
              <a:buNone/>
            </a:pPr>
            <a:r>
              <a:rPr lang="en-US" sz="1600" dirty="0"/>
              <a:t>Olfactory signals occupy an extremely high brain priority level that surpass all other senses in its speed and direct priority access to the </a:t>
            </a:r>
            <a:r>
              <a:rPr lang="en-US" sz="1600" dirty="0" err="1"/>
              <a:t>PreFrontal</a:t>
            </a:r>
            <a:r>
              <a:rPr lang="en-US" sz="1600" dirty="0"/>
              <a:t> Cortex –– </a:t>
            </a:r>
            <a:r>
              <a:rPr lang="en-US" sz="1600" dirty="0">
                <a:hlinkClick r:id="rId2"/>
              </a:rPr>
              <a:t>the center of human thought and perception</a:t>
            </a:r>
            <a:r>
              <a:rPr lang="en-US" sz="1600" dirty="0"/>
              <a:t>.</a:t>
            </a:r>
          </a:p>
          <a:p>
            <a:pPr marL="0" indent="0">
              <a:buNone/>
            </a:pPr>
            <a:r>
              <a:rPr lang="en-US" sz="1600" b="1" dirty="0"/>
              <a:t>In First Class Seating: Olfactory by itself. All Others in Tourist</a:t>
            </a:r>
          </a:p>
          <a:p>
            <a:pPr marL="0" indent="0">
              <a:buNone/>
            </a:pPr>
            <a:r>
              <a:rPr lang="en-US" sz="1600" dirty="0"/>
              <a:t>While taste, vision, hearing, and touch nerve impulses all travel first to the brain stem and then to the </a:t>
            </a:r>
            <a:r>
              <a:rPr lang="en-US" sz="1600" dirty="0">
                <a:hlinkClick r:id="rId3"/>
              </a:rPr>
              <a:t>thalamus</a:t>
            </a:r>
            <a:r>
              <a:rPr lang="en-US" sz="1600" dirty="0"/>
              <a:t>, olfactory signals skip that connection and take a privileged express route to the highest levels of brain function that makes each of us who we are as individuals and as human beings.</a:t>
            </a:r>
          </a:p>
          <a:p>
            <a:pPr marL="0" indent="0">
              <a:buNone/>
            </a:pPr>
            <a:r>
              <a:rPr lang="en-US" sz="1600" b="1" dirty="0"/>
              <a:t>Everybody But Odors Must Detour To The Thalamus For a Delay And Directions</a:t>
            </a:r>
          </a:p>
          <a:p>
            <a:pPr marL="0" indent="0">
              <a:buNone/>
            </a:pPr>
            <a:r>
              <a:rPr lang="en-US" sz="1600" dirty="0"/>
              <a:t>The thalamus is a two-lobed brain structure about 5.7 centimeters long, located above the brain stem. It evaluates, sorts and routes signals to the appropriate sensory parts of the brain which further processes each type of sensory data (except olfactory).</a:t>
            </a:r>
          </a:p>
          <a:p>
            <a:pPr marL="0" indent="0">
              <a:buNone/>
            </a:pPr>
            <a:r>
              <a:rPr lang="en-US" sz="1500" dirty="0"/>
              <a:t> </a:t>
            </a:r>
          </a:p>
          <a:p>
            <a:pPr marL="0" indent="0" algn="ctr">
              <a:buNone/>
            </a:pPr>
            <a:r>
              <a:rPr lang="en-US" sz="1500" dirty="0"/>
              <a:t>Property of Revolution Algorithms - Copyright 2021</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4" name="TextBox 3">
            <a:extLst>
              <a:ext uri="{FF2B5EF4-FFF2-40B4-BE49-F238E27FC236}">
                <a16:creationId xmlns:a16="http://schemas.microsoft.com/office/drawing/2014/main" id="{4571C76D-6C02-F14B-B803-9792EC3D902D}"/>
              </a:ext>
            </a:extLst>
          </p:cNvPr>
          <p:cNvSpPr txBox="1"/>
          <p:nvPr/>
        </p:nvSpPr>
        <p:spPr>
          <a:xfrm>
            <a:off x="265439" y="879858"/>
            <a:ext cx="5554817" cy="923330"/>
          </a:xfrm>
          <a:prstGeom prst="rect">
            <a:avLst/>
          </a:prstGeom>
          <a:noFill/>
        </p:spPr>
        <p:txBody>
          <a:bodyPr wrap="square" rtlCol="0">
            <a:spAutoFit/>
          </a:bodyPr>
          <a:lstStyle/>
          <a:p>
            <a:pPr algn="ctr"/>
            <a:r>
              <a:rPr lang="en-US" dirty="0"/>
              <a:t> </a:t>
            </a:r>
            <a:r>
              <a:rPr lang="en-US" b="1" dirty="0"/>
              <a:t>The radical way your brain processes smells makes describing them and creating recommendations from them almost impossible.</a:t>
            </a:r>
            <a:endParaRPr lang="en-US" dirty="0"/>
          </a:p>
        </p:txBody>
      </p:sp>
      <p:pic>
        <p:nvPicPr>
          <p:cNvPr id="6" name="Picture 5" descr="Diagram&#10;&#10;Description automatically generated">
            <a:extLst>
              <a:ext uri="{FF2B5EF4-FFF2-40B4-BE49-F238E27FC236}">
                <a16:creationId xmlns:a16="http://schemas.microsoft.com/office/drawing/2014/main" id="{88635D83-0DE1-FA49-92D6-C3EE3EAF6E4D}"/>
              </a:ext>
            </a:extLst>
          </p:cNvPr>
          <p:cNvPicPr>
            <a:picLocks noChangeAspect="1"/>
          </p:cNvPicPr>
          <p:nvPr/>
        </p:nvPicPr>
        <p:blipFill>
          <a:blip r:embed="rId4"/>
          <a:stretch>
            <a:fillRect/>
          </a:stretch>
        </p:blipFill>
        <p:spPr>
          <a:xfrm>
            <a:off x="5554817" y="681037"/>
            <a:ext cx="6029646" cy="5890782"/>
          </a:xfrm>
          <a:prstGeom prst="rect">
            <a:avLst/>
          </a:prstGeom>
        </p:spPr>
      </p:pic>
    </p:spTree>
    <p:extLst>
      <p:ext uri="{BB962C8B-B14F-4D97-AF65-F5344CB8AC3E}">
        <p14:creationId xmlns:p14="http://schemas.microsoft.com/office/powerpoint/2010/main" val="510147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B5A8F-F9F9-FC4D-9CF2-E7BC3064A31C}"/>
              </a:ext>
            </a:extLst>
          </p:cNvPr>
          <p:cNvSpPr>
            <a:spLocks noGrp="1"/>
          </p:cNvSpPr>
          <p:nvPr>
            <p:ph type="title"/>
          </p:nvPr>
        </p:nvSpPr>
        <p:spPr/>
        <p:txBody>
          <a:bodyPr>
            <a:normAutofit/>
          </a:bodyPr>
          <a:lstStyle/>
          <a:p>
            <a:r>
              <a:rPr lang="en-US" b="1" dirty="0"/>
              <a:t>Look at this in a more familiar way: A corporate hierarchy</a:t>
            </a:r>
            <a:endParaRPr lang="en-US" dirty="0"/>
          </a:p>
        </p:txBody>
      </p:sp>
      <p:pic>
        <p:nvPicPr>
          <p:cNvPr id="5" name="Content Placeholder 4" descr="Diagram&#10;&#10;Description automatically generated">
            <a:extLst>
              <a:ext uri="{FF2B5EF4-FFF2-40B4-BE49-F238E27FC236}">
                <a16:creationId xmlns:a16="http://schemas.microsoft.com/office/drawing/2014/main" id="{9E1B32B9-7221-1148-8BB5-EB082D112A93}"/>
              </a:ext>
            </a:extLst>
          </p:cNvPr>
          <p:cNvPicPr>
            <a:picLocks noGrp="1" noChangeAspect="1"/>
          </p:cNvPicPr>
          <p:nvPr>
            <p:ph idx="1"/>
          </p:nvPr>
        </p:nvPicPr>
        <p:blipFill>
          <a:blip r:embed="rId2"/>
          <a:stretch>
            <a:fillRect/>
          </a:stretch>
        </p:blipFill>
        <p:spPr>
          <a:xfrm>
            <a:off x="1099751" y="1690688"/>
            <a:ext cx="9616552" cy="4933709"/>
          </a:xfrm>
        </p:spPr>
      </p:pic>
      <p:sp>
        <p:nvSpPr>
          <p:cNvPr id="3" name="Rectangle 2">
            <a:extLst>
              <a:ext uri="{FF2B5EF4-FFF2-40B4-BE49-F238E27FC236}">
                <a16:creationId xmlns:a16="http://schemas.microsoft.com/office/drawing/2014/main" id="{C1C619C2-1992-5D4B-926F-2FA04C1C17F3}"/>
              </a:ext>
            </a:extLst>
          </p:cNvPr>
          <p:cNvSpPr/>
          <p:nvPr/>
        </p:nvSpPr>
        <p:spPr>
          <a:xfrm>
            <a:off x="3415133" y="6255065"/>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3573944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8D3FC-0BB3-E746-8DED-B25D3AE4418C}"/>
              </a:ext>
            </a:extLst>
          </p:cNvPr>
          <p:cNvSpPr>
            <a:spLocks noGrp="1"/>
          </p:cNvSpPr>
          <p:nvPr>
            <p:ph type="title"/>
          </p:nvPr>
        </p:nvSpPr>
        <p:spPr>
          <a:xfrm>
            <a:off x="652849" y="995320"/>
            <a:ext cx="10515600" cy="315912"/>
          </a:xfrm>
        </p:spPr>
        <p:txBody>
          <a:bodyPr>
            <a:normAutofit fontScale="90000"/>
          </a:bodyPr>
          <a:lstStyle/>
          <a:p>
            <a:r>
              <a:rPr lang="en-US" b="1" dirty="0"/>
              <a:t>What Makes the </a:t>
            </a:r>
            <a:r>
              <a:rPr lang="en-US" b="1" dirty="0" err="1"/>
              <a:t>PreFrontal</a:t>
            </a:r>
            <a:r>
              <a:rPr lang="en-US" b="1" dirty="0"/>
              <a:t> Cortex So Important?</a:t>
            </a:r>
            <a:br>
              <a:rPr lang="en-US" b="1" dirty="0"/>
            </a:br>
            <a:endParaRPr lang="en-US" dirty="0"/>
          </a:p>
        </p:txBody>
      </p:sp>
      <p:sp>
        <p:nvSpPr>
          <p:cNvPr id="3" name="Content Placeholder 2">
            <a:extLst>
              <a:ext uri="{FF2B5EF4-FFF2-40B4-BE49-F238E27FC236}">
                <a16:creationId xmlns:a16="http://schemas.microsoft.com/office/drawing/2014/main" id="{AA423AD0-6492-D942-8470-EBC251961F64}"/>
              </a:ext>
            </a:extLst>
          </p:cNvPr>
          <p:cNvSpPr>
            <a:spLocks noGrp="1"/>
          </p:cNvSpPr>
          <p:nvPr>
            <p:ph idx="1"/>
          </p:nvPr>
        </p:nvSpPr>
        <p:spPr>
          <a:xfrm>
            <a:off x="838200" y="1210962"/>
            <a:ext cx="10515600" cy="4966001"/>
          </a:xfrm>
        </p:spPr>
        <p:txBody>
          <a:bodyPr>
            <a:normAutofit fontScale="62500" lnSpcReduction="20000"/>
          </a:bodyPr>
          <a:lstStyle/>
          <a:p>
            <a:pPr marL="0" indent="0">
              <a:buNone/>
            </a:pPr>
            <a:r>
              <a:rPr lang="en-US" sz="3800" dirty="0"/>
              <a:t>Understanding the enormous importance of the PFC shows just how elevated and privileged the olfactory sense is. </a:t>
            </a:r>
          </a:p>
          <a:p>
            <a:pPr marL="0" indent="0">
              <a:buNone/>
            </a:pPr>
            <a:r>
              <a:rPr lang="en-US" dirty="0"/>
              <a:t>Among the numerous vital functions performed by the PFC are:</a:t>
            </a:r>
          </a:p>
          <a:p>
            <a:pPr marL="0" indent="0">
              <a:buNone/>
            </a:pPr>
            <a:endParaRPr lang="en-US" dirty="0"/>
          </a:p>
          <a:p>
            <a:pPr lvl="1"/>
            <a:r>
              <a:rPr lang="en-US" dirty="0"/>
              <a:t>voluntary movements (deciding how and when to move),</a:t>
            </a:r>
          </a:p>
          <a:p>
            <a:pPr lvl="1"/>
            <a:r>
              <a:rPr lang="en-US" dirty="0"/>
              <a:t>sequencing of complex or multi-step movements, such as getting dressed or making a cup of tea,</a:t>
            </a:r>
          </a:p>
          <a:p>
            <a:pPr lvl="1"/>
            <a:r>
              <a:rPr lang="en-US" dirty="0">
                <a:hlinkClick r:id="rId2"/>
              </a:rPr>
              <a:t>speech and language</a:t>
            </a:r>
            <a:r>
              <a:rPr lang="en-US" dirty="0"/>
              <a:t> production in the dominant frontal lobe (opposite your dominant hand),</a:t>
            </a:r>
          </a:p>
          <a:p>
            <a:pPr lvl="1"/>
            <a:r>
              <a:rPr lang="en-US" dirty="0"/>
              <a:t>attention and </a:t>
            </a:r>
            <a:r>
              <a:rPr lang="en-US" dirty="0">
                <a:hlinkClick r:id="rId3"/>
              </a:rPr>
              <a:t>concentration,</a:t>
            </a:r>
            <a:endParaRPr lang="en-US" dirty="0"/>
          </a:p>
          <a:p>
            <a:pPr lvl="1"/>
            <a:r>
              <a:rPr lang="en-US" dirty="0"/>
              <a:t>working </a:t>
            </a:r>
            <a:r>
              <a:rPr lang="en-US" dirty="0">
                <a:hlinkClick r:id="rId4"/>
              </a:rPr>
              <a:t>memory</a:t>
            </a:r>
            <a:r>
              <a:rPr lang="en-US" dirty="0"/>
              <a:t>, which involves processing recently acquired information</a:t>
            </a:r>
          </a:p>
          <a:p>
            <a:pPr lvl="1"/>
            <a:r>
              <a:rPr lang="en-US" dirty="0"/>
              <a:t>reasoning and judgment,</a:t>
            </a:r>
          </a:p>
          <a:p>
            <a:pPr lvl="1"/>
            <a:r>
              <a:rPr lang="en-US" dirty="0"/>
              <a:t>organization and planning,</a:t>
            </a:r>
          </a:p>
          <a:p>
            <a:pPr lvl="1"/>
            <a:r>
              <a:rPr lang="en-US" dirty="0"/>
              <a:t>problem-solving,</a:t>
            </a:r>
          </a:p>
          <a:p>
            <a:pPr lvl="1"/>
            <a:r>
              <a:rPr lang="en-US" dirty="0"/>
              <a:t>regulation of </a:t>
            </a:r>
            <a:r>
              <a:rPr lang="en-US" dirty="0">
                <a:hlinkClick r:id="rId5"/>
              </a:rPr>
              <a:t>emotions</a:t>
            </a:r>
            <a:r>
              <a:rPr lang="en-US" dirty="0"/>
              <a:t> and mood, including reading the emotions of others</a:t>
            </a:r>
          </a:p>
          <a:p>
            <a:pPr lvl="1"/>
            <a:r>
              <a:rPr lang="en-US" dirty="0"/>
              <a:t>personality expression,</a:t>
            </a:r>
          </a:p>
          <a:p>
            <a:pPr lvl="1"/>
            <a:r>
              <a:rPr lang="en-US" dirty="0"/>
              <a:t>motivation, including evaluating rewards, pleasure, and happiness,</a:t>
            </a:r>
          </a:p>
          <a:p>
            <a:pPr lvl="1"/>
            <a:r>
              <a:rPr lang="en-US" dirty="0"/>
              <a:t>impulse control,</a:t>
            </a:r>
          </a:p>
          <a:p>
            <a:pPr lvl="1"/>
            <a:r>
              <a:rPr lang="en-US" dirty="0"/>
              <a:t>controlling social behaviors. Property of Revolution Algorithms - Copyright 2021</a:t>
            </a:r>
          </a:p>
          <a:p>
            <a:pPr lvl="1"/>
            <a:endParaRPr lang="en-US" dirty="0"/>
          </a:p>
          <a:p>
            <a:pPr marL="0" indent="0" algn="ctr">
              <a:buNone/>
            </a:pPr>
            <a:endParaRPr lang="en-US" sz="2200" dirty="0"/>
          </a:p>
          <a:p>
            <a:pPr marL="0" indent="0" algn="ctr">
              <a:buNone/>
            </a:pPr>
            <a:r>
              <a:rPr lang="en-US" sz="2200" dirty="0"/>
              <a:t>Property of Revolution Algorithms - Copyright 2021</a:t>
            </a:r>
          </a:p>
          <a:p>
            <a:pPr marL="0" indent="0">
              <a:buNone/>
            </a:pPr>
            <a:endParaRPr lang="en-US" dirty="0"/>
          </a:p>
        </p:txBody>
      </p:sp>
    </p:spTree>
    <p:extLst>
      <p:ext uri="{BB962C8B-B14F-4D97-AF65-F5344CB8AC3E}">
        <p14:creationId xmlns:p14="http://schemas.microsoft.com/office/powerpoint/2010/main" val="1553966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97AE-2164-2A4F-8FC9-1DF51618987A}"/>
              </a:ext>
            </a:extLst>
          </p:cNvPr>
          <p:cNvSpPr>
            <a:spLocks noGrp="1"/>
          </p:cNvSpPr>
          <p:nvPr>
            <p:ph type="title"/>
          </p:nvPr>
        </p:nvSpPr>
        <p:spPr/>
        <p:txBody>
          <a:bodyPr>
            <a:normAutofit fontScale="90000"/>
          </a:bodyPr>
          <a:lstStyle/>
          <a:p>
            <a:r>
              <a:rPr lang="en-US" sz="3600" b="1" dirty="0"/>
              <a:t>What does this have to do with why it’s so hard describing scents and using those words in reviews and for recommendations? – Part 1</a:t>
            </a:r>
            <a:endParaRPr lang="en-US" dirty="0"/>
          </a:p>
        </p:txBody>
      </p:sp>
      <p:sp>
        <p:nvSpPr>
          <p:cNvPr id="3" name="Content Placeholder 2">
            <a:extLst>
              <a:ext uri="{FF2B5EF4-FFF2-40B4-BE49-F238E27FC236}">
                <a16:creationId xmlns:a16="http://schemas.microsoft.com/office/drawing/2014/main" id="{2ACE8086-8CF7-C541-A6FC-6294E76BE40E}"/>
              </a:ext>
            </a:extLst>
          </p:cNvPr>
          <p:cNvSpPr>
            <a:spLocks noGrp="1"/>
          </p:cNvSpPr>
          <p:nvPr>
            <p:ph idx="1"/>
          </p:nvPr>
        </p:nvSpPr>
        <p:spPr/>
        <p:txBody>
          <a:bodyPr>
            <a:normAutofit fontScale="62500" lnSpcReduction="20000"/>
          </a:bodyPr>
          <a:lstStyle/>
          <a:p>
            <a:pPr marL="0" indent="0">
              <a:buNone/>
            </a:pPr>
            <a:r>
              <a:rPr lang="en-US" b="1" dirty="0"/>
              <a:t>Sniff and survive</a:t>
            </a:r>
          </a:p>
          <a:p>
            <a:pPr marL="0" indent="0">
              <a:buNone/>
            </a:pPr>
            <a:r>
              <a:rPr lang="en-US" dirty="0"/>
              <a:t>The olfactory neurons with their naked tails wagging in the back of your throat, may be the adapted progeny of some ancestral organisms. One factor supporting this is the presence of odor aversions that don’t have to be learned, but are already built into the PFCs of newborn babies.</a:t>
            </a:r>
          </a:p>
          <a:p>
            <a:pPr marL="0" indent="0">
              <a:buNone/>
            </a:pPr>
            <a:r>
              <a:rPr lang="en-US" dirty="0"/>
              <a:t>Neither adults or newborns need to learn that mercaptan (added to natural gas for safety reasons) stinks. The same goes for many other scents such as those those from sewage and decomposing flesh.</a:t>
            </a:r>
          </a:p>
          <a:p>
            <a:pPr marL="0" indent="0">
              <a:buNone/>
            </a:pPr>
            <a:r>
              <a:rPr lang="en-US" dirty="0"/>
              <a:t>This may account for why olfactory neurons get privileged access to your PFC which can quickly activate critical thinking, memory, decision making, and threat analysis. The faster these can be assessed and reacted to, the better the chances of survival.</a:t>
            </a:r>
          </a:p>
          <a:p>
            <a:pPr marL="0" indent="0">
              <a:buNone/>
            </a:pPr>
            <a:r>
              <a:rPr lang="en-US" dirty="0"/>
              <a:t>But more than for survival, the olfactory sense’s preferential access to the PFC offers the ability to assess a trillion odors, and differentiate them at a very deep psychological and emotional level concerning people, food, physical environments and more.</a:t>
            </a:r>
          </a:p>
          <a:p>
            <a:pPr marL="0" indent="0">
              <a:buNone/>
            </a:pPr>
            <a:r>
              <a:rPr lang="en-US" dirty="0"/>
              <a:t>The PFC connects scents with memories regardless of whether they are pleasurable, stinky, harmless or deadly. Sometimes scents recall memories and vice versa that can be consciously connected. But odor/emotion associations may simply recall emotions — good or bad — that could influence an opinion about wine.</a:t>
            </a:r>
          </a:p>
          <a:p>
            <a:pPr marL="0" indent="0">
              <a:buNone/>
            </a:pPr>
            <a:r>
              <a:rPr lang="en-US" dirty="0"/>
              <a:t>What’s more, some smells are subconsciously perceived. They are odors that can’t have a name, but they have their own real effects on perception and behavior, choices, preferences and and aversions.</a:t>
            </a:r>
          </a:p>
          <a:p>
            <a:pPr marL="0" indent="0">
              <a:buNone/>
            </a:pPr>
            <a:endParaRPr lang="en-US" dirty="0"/>
          </a:p>
        </p:txBody>
      </p:sp>
      <p:sp>
        <p:nvSpPr>
          <p:cNvPr id="5" name="Rectangle 4">
            <a:extLst>
              <a:ext uri="{FF2B5EF4-FFF2-40B4-BE49-F238E27FC236}">
                <a16:creationId xmlns:a16="http://schemas.microsoft.com/office/drawing/2014/main" id="{BA07F27C-EE43-0849-8071-221D9760A771}"/>
              </a:ext>
            </a:extLst>
          </p:cNvPr>
          <p:cNvSpPr/>
          <p:nvPr/>
        </p:nvSpPr>
        <p:spPr>
          <a:xfrm>
            <a:off x="3210953" y="6308209"/>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3278577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703B-35C3-7447-94A6-9877A8696CDE}"/>
              </a:ext>
            </a:extLst>
          </p:cNvPr>
          <p:cNvSpPr>
            <a:spLocks noGrp="1"/>
          </p:cNvSpPr>
          <p:nvPr>
            <p:ph type="title"/>
          </p:nvPr>
        </p:nvSpPr>
        <p:spPr/>
        <p:txBody>
          <a:bodyPr>
            <a:noAutofit/>
          </a:bodyPr>
          <a:lstStyle/>
          <a:p>
            <a:r>
              <a:rPr lang="en-US" sz="3200" b="1" dirty="0"/>
              <a:t>What does this have to do with why it’s so hard describing scents and using those words in reviews and for recommendations? – Part 2</a:t>
            </a:r>
            <a:endParaRPr lang="en-US" sz="3200" dirty="0"/>
          </a:p>
        </p:txBody>
      </p:sp>
      <p:sp>
        <p:nvSpPr>
          <p:cNvPr id="3" name="Content Placeholder 2">
            <a:extLst>
              <a:ext uri="{FF2B5EF4-FFF2-40B4-BE49-F238E27FC236}">
                <a16:creationId xmlns:a16="http://schemas.microsoft.com/office/drawing/2014/main" id="{2E0C5FE1-D09C-F641-9540-E02A56591B6B}"/>
              </a:ext>
            </a:extLst>
          </p:cNvPr>
          <p:cNvSpPr>
            <a:spLocks noGrp="1"/>
          </p:cNvSpPr>
          <p:nvPr>
            <p:ph idx="1"/>
          </p:nvPr>
        </p:nvSpPr>
        <p:spPr/>
        <p:txBody>
          <a:bodyPr>
            <a:normAutofit fontScale="70000" lnSpcReduction="20000"/>
          </a:bodyPr>
          <a:lstStyle/>
          <a:p>
            <a:pPr marL="0" indent="0">
              <a:buNone/>
            </a:pPr>
            <a:r>
              <a:rPr lang="en-US" b="1" dirty="0"/>
              <a:t>A gut feeling</a:t>
            </a:r>
          </a:p>
          <a:p>
            <a:pPr marL="0" indent="0">
              <a:buNone/>
            </a:pPr>
            <a:r>
              <a:rPr lang="en-US" dirty="0"/>
              <a:t>A “gut feeling” may be a reaction to scents (conscious and/or subconscious) detected and forwarded to the PFC so it can tap into memories and other information that create a physiological reaction.</a:t>
            </a:r>
          </a:p>
          <a:p>
            <a:pPr marL="0" indent="0">
              <a:buNone/>
            </a:pPr>
            <a:r>
              <a:rPr lang="en-US" dirty="0"/>
              <a:t>This is an area that leads wine into the “big question” at the intersection of neurobiology and philosophy: where does consciousness come from?</a:t>
            </a:r>
          </a:p>
          <a:p>
            <a:pPr marL="0" indent="0">
              <a:buNone/>
            </a:pPr>
            <a:r>
              <a:rPr lang="en-US" dirty="0"/>
              <a:t>No one knows. Chances are no one ever will. Theories and gargantuan debates abound, but they evade rigorous study.</a:t>
            </a:r>
          </a:p>
          <a:p>
            <a:pPr marL="0" indent="0">
              <a:buNone/>
            </a:pPr>
            <a:r>
              <a:rPr lang="en-US" dirty="0"/>
              <a:t>However research indicates that the PFC, thalamus, amygdala, hippocampus, and other regions in the brain are involved with consciousness and perception, but how and why no one really knows.</a:t>
            </a:r>
          </a:p>
          <a:p>
            <a:pPr marL="0" indent="0">
              <a:buNone/>
            </a:pPr>
            <a:r>
              <a:rPr lang="en-US" b="1" dirty="0"/>
              <a:t>Digging Deeper Into Consciousness</a:t>
            </a:r>
          </a:p>
          <a:p>
            <a:pPr marL="0" indent="0">
              <a:buNone/>
            </a:pPr>
            <a:r>
              <a:rPr lang="en-US" dirty="0"/>
              <a:t>In the event that digging into the olfactory sense’s special treatment in the brain, you can always see how quickly it is to get lost in consciousness.</a:t>
            </a:r>
          </a:p>
          <a:p>
            <a:pPr marL="0" indent="0">
              <a:buNone/>
            </a:pPr>
            <a:endParaRPr lang="en-US" sz="2300" dirty="0"/>
          </a:p>
          <a:p>
            <a:pPr marL="0" indent="0" algn="ctr">
              <a:buNone/>
            </a:pPr>
            <a:r>
              <a:rPr lang="en-US" sz="2300" dirty="0"/>
              <a:t>Property of Revolution Algorithms - Copyright 2021</a:t>
            </a:r>
          </a:p>
          <a:p>
            <a:pPr marL="0" indent="0">
              <a:buNone/>
            </a:pPr>
            <a:endParaRPr lang="en-US" dirty="0"/>
          </a:p>
        </p:txBody>
      </p:sp>
    </p:spTree>
    <p:extLst>
      <p:ext uri="{BB962C8B-B14F-4D97-AF65-F5344CB8AC3E}">
        <p14:creationId xmlns:p14="http://schemas.microsoft.com/office/powerpoint/2010/main" val="2927226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31360A-10BA-1040-B350-84E620EEB110}"/>
              </a:ext>
            </a:extLst>
          </p:cNvPr>
          <p:cNvSpPr>
            <a:spLocks noGrp="1"/>
          </p:cNvSpPr>
          <p:nvPr>
            <p:ph idx="1"/>
          </p:nvPr>
        </p:nvSpPr>
        <p:spPr>
          <a:xfrm>
            <a:off x="633984" y="1429595"/>
            <a:ext cx="10515600" cy="4869502"/>
          </a:xfrm>
        </p:spPr>
        <p:txBody>
          <a:bodyPr>
            <a:noAutofit/>
          </a:bodyPr>
          <a:lstStyle/>
          <a:p>
            <a:pPr marL="0" indent="0">
              <a:buNone/>
            </a:pPr>
            <a:r>
              <a:rPr lang="en-US" sz="2000" dirty="0"/>
              <a:t>While there is no way to determine if each person has the same internal conscious experience, those in a movie theater, or who watch the same video with friends/family in the same place at the same time. Nevertheless share a common experience — seeing and hearing the same images and hearing the same words and sounds.</a:t>
            </a:r>
          </a:p>
          <a:p>
            <a:pPr marL="0" indent="0">
              <a:buNone/>
            </a:pPr>
            <a:r>
              <a:rPr lang="en-US" sz="2000" dirty="0"/>
              <a:t>There’s common agreement among viewers watching the same video at the same time, that actor #1 said the same words, that she jumped out of the same castle window and landed in the same moat filled with alligators </a:t>
            </a:r>
          </a:p>
          <a:p>
            <a:pPr marL="0" indent="0">
              <a:buNone/>
            </a:pPr>
            <a:r>
              <a:rPr lang="en-US" sz="2000" dirty="0"/>
              <a:t>Viewers don’t have to agree on whether they liked the scene, or the movie, but there’s no doubt that their ears and eyes senses experienced the same thing. </a:t>
            </a:r>
          </a:p>
          <a:p>
            <a:pPr marL="0" indent="0">
              <a:buNone/>
            </a:pPr>
            <a:r>
              <a:rPr lang="en-US" sz="2000" dirty="0"/>
              <a:t>Imagine, however, that — like a movie reviewer — you have written an accurate and detailed review of a movie. The reader of that review will interpret your words according to their own life experience, education and sensory history. </a:t>
            </a:r>
          </a:p>
          <a:p>
            <a:pPr marL="0" indent="0">
              <a:buNone/>
            </a:pPr>
            <a:r>
              <a:rPr lang="en-US" sz="2000" dirty="0"/>
              <a:t>That means those readers will also have no perception of the music, body language, the specific scenery, the energy, and raw emotion among the characters or their expressions and tones of voices that convey more than mere words possibly could. </a:t>
            </a:r>
          </a:p>
          <a:p>
            <a:pPr marL="0" indent="0" algn="ctr">
              <a:buNone/>
            </a:pPr>
            <a:r>
              <a:rPr lang="en-US" sz="1600" dirty="0"/>
              <a:t>Property of Revolution Algorithms - Copyright 2021</a:t>
            </a:r>
          </a:p>
          <a:p>
            <a:pPr marL="0" indent="0">
              <a:buNone/>
            </a:pPr>
            <a:endParaRPr lang="en-US" sz="2000" dirty="0"/>
          </a:p>
          <a:p>
            <a:endParaRPr lang="en-US" sz="2000" dirty="0"/>
          </a:p>
        </p:txBody>
      </p:sp>
      <p:sp>
        <p:nvSpPr>
          <p:cNvPr id="4" name="TextBox 3">
            <a:extLst>
              <a:ext uri="{FF2B5EF4-FFF2-40B4-BE49-F238E27FC236}">
                <a16:creationId xmlns:a16="http://schemas.microsoft.com/office/drawing/2014/main" id="{EE65D126-60C6-BF4D-951F-FDD7EC632569}"/>
              </a:ext>
            </a:extLst>
          </p:cNvPr>
          <p:cNvSpPr txBox="1"/>
          <p:nvPr/>
        </p:nvSpPr>
        <p:spPr>
          <a:xfrm>
            <a:off x="594360" y="475488"/>
            <a:ext cx="10329672" cy="954107"/>
          </a:xfrm>
          <a:prstGeom prst="rect">
            <a:avLst/>
          </a:prstGeom>
          <a:noFill/>
        </p:spPr>
        <p:txBody>
          <a:bodyPr wrap="square" rtlCol="0">
            <a:spAutoFit/>
          </a:bodyPr>
          <a:lstStyle/>
          <a:p>
            <a:pPr algn="ctr"/>
            <a:r>
              <a:rPr lang="en-US" sz="2800" dirty="0"/>
              <a:t>Vision and hearing offer the ability to verbally communicate shared perceptions. (A Netflix advantage)</a:t>
            </a:r>
          </a:p>
        </p:txBody>
      </p:sp>
    </p:spTree>
    <p:extLst>
      <p:ext uri="{BB962C8B-B14F-4D97-AF65-F5344CB8AC3E}">
        <p14:creationId xmlns:p14="http://schemas.microsoft.com/office/powerpoint/2010/main" val="391484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ook&#10;&#10;Description automatically generated">
            <a:extLst>
              <a:ext uri="{FF2B5EF4-FFF2-40B4-BE49-F238E27FC236}">
                <a16:creationId xmlns:a16="http://schemas.microsoft.com/office/drawing/2014/main" id="{D42D67D0-BEF4-2640-B90D-035F55ECABE1}"/>
              </a:ext>
            </a:extLst>
          </p:cNvPr>
          <p:cNvPicPr>
            <a:picLocks noChangeAspect="1"/>
          </p:cNvPicPr>
          <p:nvPr/>
        </p:nvPicPr>
        <p:blipFill>
          <a:blip r:embed="rId2"/>
          <a:stretch>
            <a:fillRect/>
          </a:stretch>
        </p:blipFill>
        <p:spPr>
          <a:xfrm>
            <a:off x="6215752" y="212385"/>
            <a:ext cx="4464440" cy="6433230"/>
          </a:xfrm>
          <a:prstGeom prst="rect">
            <a:avLst/>
          </a:prstGeom>
        </p:spPr>
      </p:pic>
      <p:sp>
        <p:nvSpPr>
          <p:cNvPr id="6" name="TextBox 5">
            <a:extLst>
              <a:ext uri="{FF2B5EF4-FFF2-40B4-BE49-F238E27FC236}">
                <a16:creationId xmlns:a16="http://schemas.microsoft.com/office/drawing/2014/main" id="{30FF032F-6E0B-DB42-8ED3-9DE9A1C45C62}"/>
              </a:ext>
            </a:extLst>
          </p:cNvPr>
          <p:cNvSpPr txBox="1"/>
          <p:nvPr/>
        </p:nvSpPr>
        <p:spPr>
          <a:xfrm>
            <a:off x="768096" y="1670304"/>
            <a:ext cx="4669536" cy="2308324"/>
          </a:xfrm>
          <a:prstGeom prst="rect">
            <a:avLst/>
          </a:prstGeom>
          <a:noFill/>
        </p:spPr>
        <p:txBody>
          <a:bodyPr wrap="square" rtlCol="0">
            <a:spAutoFit/>
          </a:bodyPr>
          <a:lstStyle/>
          <a:p>
            <a:r>
              <a:rPr lang="en-US" sz="3600" dirty="0"/>
              <a:t>Until Clans is widely available, recommendations are a matter of …</a:t>
            </a:r>
          </a:p>
        </p:txBody>
      </p:sp>
    </p:spTree>
    <p:extLst>
      <p:ext uri="{BB962C8B-B14F-4D97-AF65-F5344CB8AC3E}">
        <p14:creationId xmlns:p14="http://schemas.microsoft.com/office/powerpoint/2010/main" val="313601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1D28-F9D5-904D-85E9-EF7E5008E138}"/>
              </a:ext>
            </a:extLst>
          </p:cNvPr>
          <p:cNvSpPr>
            <a:spLocks noGrp="1"/>
          </p:cNvSpPr>
          <p:nvPr>
            <p:ph type="title"/>
          </p:nvPr>
        </p:nvSpPr>
        <p:spPr>
          <a:xfrm>
            <a:off x="838200" y="375919"/>
            <a:ext cx="10515600" cy="610235"/>
          </a:xfrm>
        </p:spPr>
        <p:txBody>
          <a:bodyPr>
            <a:normAutofit fontScale="90000"/>
          </a:bodyPr>
          <a:lstStyle/>
          <a:p>
            <a:pPr algn="ctr"/>
            <a:r>
              <a:rPr lang="en-US" dirty="0"/>
              <a:t>Wine: Stuck with the irrelevance of words</a:t>
            </a:r>
          </a:p>
        </p:txBody>
      </p:sp>
      <p:sp>
        <p:nvSpPr>
          <p:cNvPr id="3" name="Content Placeholder 2">
            <a:extLst>
              <a:ext uri="{FF2B5EF4-FFF2-40B4-BE49-F238E27FC236}">
                <a16:creationId xmlns:a16="http://schemas.microsoft.com/office/drawing/2014/main" id="{FC0C3CCB-2995-954C-82D3-E10CC4C359E9}"/>
              </a:ext>
            </a:extLst>
          </p:cNvPr>
          <p:cNvSpPr>
            <a:spLocks noGrp="1"/>
          </p:cNvSpPr>
          <p:nvPr>
            <p:ph idx="1"/>
          </p:nvPr>
        </p:nvSpPr>
        <p:spPr>
          <a:xfrm>
            <a:off x="838200" y="986155"/>
            <a:ext cx="10515600" cy="5307966"/>
          </a:xfrm>
        </p:spPr>
        <p:txBody>
          <a:bodyPr>
            <a:normAutofit/>
          </a:bodyPr>
          <a:lstStyle/>
          <a:p>
            <a:pPr marL="0" indent="0">
              <a:buNone/>
            </a:pPr>
            <a:r>
              <a:rPr lang="en-US" sz="2000" dirty="0"/>
              <a:t>The fact that movie-goers experience the same sound and visual perceptions of a film and feel emotions at the same time develop more complete perceptions that — while not identical among all individuals — creates the possibility of a shared understanding. Which can be expressed in words.</a:t>
            </a:r>
          </a:p>
          <a:p>
            <a:pPr marL="0" indent="0">
              <a:buNone/>
            </a:pPr>
            <a:r>
              <a:rPr lang="en-US" sz="2000" dirty="0"/>
              <a:t>Taste of course is fairly easy to communicate given the small number of basic tastes -- six.</a:t>
            </a:r>
          </a:p>
          <a:p>
            <a:pPr marL="0" indent="0">
              <a:buNone/>
            </a:pPr>
            <a:r>
              <a:rPr lang="en-US" sz="2000" dirty="0"/>
              <a:t>Not so with smells (millions upon millions) that far exceed human vocabularies?</a:t>
            </a:r>
          </a:p>
          <a:p>
            <a:pPr marL="0" indent="0">
              <a:buNone/>
            </a:pPr>
            <a:r>
              <a:rPr lang="en-US" sz="2000" dirty="0"/>
              <a:t>Furthermore, scientific research shows that most people cannot name more than two or three odors in a mixture. Those who can do that are exceptional, just making it up, guessing, or showing off.</a:t>
            </a:r>
          </a:p>
          <a:p>
            <a:pPr marL="0" indent="0">
              <a:buNone/>
            </a:pPr>
            <a:r>
              <a:rPr lang="en-US" sz="2000" dirty="0"/>
              <a:t>Current wine rating, review, and recommendation systems suffer from a fatal irrelevance because flavor (taste + smell) perceptions are completely internal consciousness experiences, and — unlike sight and sound —</a:t>
            </a:r>
            <a:r>
              <a:rPr lang="en-US" sz="2000" i="1" dirty="0"/>
              <a:t> cannot be shared directly with other people. </a:t>
            </a:r>
            <a:endParaRPr lang="en-US" sz="2000" dirty="0"/>
          </a:p>
          <a:p>
            <a:pPr marL="0" indent="0">
              <a:buNone/>
            </a:pPr>
            <a:r>
              <a:rPr lang="en-US" sz="2000" dirty="0"/>
              <a:t>As a result, flavor experiences must use words to describe the sensations. Unfortunately, words are enemies of understanding when it comes to describing flavor.</a:t>
            </a:r>
          </a:p>
          <a:p>
            <a:pPr marL="0" indent="0">
              <a:buNone/>
            </a:pPr>
            <a:r>
              <a:rPr lang="en-US" sz="2000" dirty="0"/>
              <a:t>Words can mean different things to different people. What does “complex” mean? Or “balanced?” “Big?” “Olive-tinged black currant?”</a:t>
            </a:r>
          </a:p>
          <a:p>
            <a:endParaRPr lang="en-US" sz="2000" dirty="0"/>
          </a:p>
        </p:txBody>
      </p:sp>
      <p:sp>
        <p:nvSpPr>
          <p:cNvPr id="4" name="Rectangle 3">
            <a:extLst>
              <a:ext uri="{FF2B5EF4-FFF2-40B4-BE49-F238E27FC236}">
                <a16:creationId xmlns:a16="http://schemas.microsoft.com/office/drawing/2014/main" id="{F03295E1-E0CF-5540-B5F2-3038E7D601E2}"/>
              </a:ext>
            </a:extLst>
          </p:cNvPr>
          <p:cNvSpPr/>
          <p:nvPr/>
        </p:nvSpPr>
        <p:spPr>
          <a:xfrm>
            <a:off x="3267826" y="6297415"/>
            <a:ext cx="4985787" cy="369332"/>
          </a:xfrm>
          <a:prstGeom prst="rect">
            <a:avLst/>
          </a:prstGeom>
        </p:spPr>
        <p:txBody>
          <a:bodyPr wrap="none">
            <a:spAutoFit/>
          </a:bodyPr>
          <a:lstStyle/>
          <a:p>
            <a:pPr algn="ctr"/>
            <a:r>
              <a:rPr lang="en-US" dirty="0"/>
              <a:t>Property of Revolution Algorithms - Copyright 2021</a:t>
            </a:r>
          </a:p>
        </p:txBody>
      </p:sp>
    </p:spTree>
    <p:extLst>
      <p:ext uri="{BB962C8B-B14F-4D97-AF65-F5344CB8AC3E}">
        <p14:creationId xmlns:p14="http://schemas.microsoft.com/office/powerpoint/2010/main" val="1147918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9597746-7192-064F-BA89-64BCCF30ECD5}"/>
              </a:ext>
            </a:extLst>
          </p:cNvPr>
          <p:cNvSpPr>
            <a:spLocks noGrp="1"/>
          </p:cNvSpPr>
          <p:nvPr>
            <p:ph type="title"/>
          </p:nvPr>
        </p:nvSpPr>
        <p:spPr>
          <a:xfrm>
            <a:off x="838200" y="365125"/>
            <a:ext cx="10515600" cy="6369307"/>
          </a:xfrm>
        </p:spPr>
        <p:txBody>
          <a:bodyPr>
            <a:normAutofit fontScale="90000"/>
          </a:bodyPr>
          <a:lstStyle/>
          <a:p>
            <a:br>
              <a:rPr lang="en-US" sz="3600" b="1" i="1" dirty="0">
                <a:solidFill>
                  <a:srgbClr val="C00000"/>
                </a:solidFill>
              </a:rPr>
            </a:br>
            <a:r>
              <a:rPr lang="en-US" sz="3600" b="1" i="1" dirty="0">
                <a:solidFill>
                  <a:srgbClr val="C00000"/>
                </a:solidFill>
              </a:rPr>
              <a:t>“I really draw the line at scorched earth and spicy earth.”</a:t>
            </a:r>
            <a:br>
              <a:rPr lang="en-US" sz="3600" b="1" i="1" dirty="0">
                <a:solidFill>
                  <a:srgbClr val="C00000"/>
                </a:solidFill>
              </a:rPr>
            </a:br>
            <a:br>
              <a:rPr lang="en-US" sz="3600" b="1" i="1" dirty="0">
                <a:solidFill>
                  <a:srgbClr val="C00000"/>
                </a:solidFill>
              </a:rPr>
            </a:br>
            <a:r>
              <a:rPr lang="en-US" sz="3600" b="1" i="1" dirty="0">
                <a:solidFill>
                  <a:srgbClr val="C00000"/>
                </a:solidFill>
              </a:rPr>
              <a:t>“First, I have never eaten earth (although I have smelled earth after a good summer rain) and I have never been near scorched earth, perhaps because Attila the Hun and Genghis Khan were a bit before my time.</a:t>
            </a:r>
            <a:br>
              <a:rPr lang="en-US" sz="3600" b="1" i="1" dirty="0">
                <a:solidFill>
                  <a:srgbClr val="C00000"/>
                </a:solidFill>
              </a:rPr>
            </a:br>
            <a:br>
              <a:rPr lang="en-US" sz="3600" b="1" i="1" dirty="0">
                <a:solidFill>
                  <a:srgbClr val="C00000"/>
                </a:solidFill>
              </a:rPr>
            </a:br>
            <a:r>
              <a:rPr lang="en-US" sz="3600" b="1" i="1" dirty="0">
                <a:solidFill>
                  <a:srgbClr val="C00000"/>
                </a:solidFill>
              </a:rPr>
              <a:t>“And how do you know what spicy earth tastes or smells like? I could go into my back yard and sprinkle some cumin, cardamom, turmeric and fenugreek; but how would I know that those are the right choices, rather than coriander, chili powder, caraway seeds and cayenne?”</a:t>
            </a:r>
            <a:br>
              <a:rPr lang="en-US" sz="3600" b="1" i="1" dirty="0">
                <a:solidFill>
                  <a:srgbClr val="C00000"/>
                </a:solidFill>
              </a:rPr>
            </a:br>
            <a:br>
              <a:rPr lang="en-US" sz="3200" b="1" dirty="0"/>
            </a:br>
            <a:r>
              <a:rPr lang="en-US" sz="2200" b="1" dirty="0"/>
              <a:t>— From </a:t>
            </a:r>
            <a:r>
              <a:rPr lang="en-US" sz="2200" b="1" dirty="0">
                <a:hlinkClick r:id="rId2"/>
              </a:rPr>
              <a:t>On Wine Bullshit</a:t>
            </a:r>
            <a:r>
              <a:rPr lang="en-US" sz="2200" b="1" dirty="0"/>
              <a:t>, </a:t>
            </a:r>
            <a:r>
              <a:rPr lang="en-US" sz="2200" i="1" dirty="0"/>
              <a:t>Journal of Wine Economics, Volume 2, Number 2, Fall 2007, Pages 129–135</a:t>
            </a:r>
            <a:br>
              <a:rPr lang="en-US" sz="2200" i="1" dirty="0"/>
            </a:br>
            <a:br>
              <a:rPr lang="en-US" sz="3200" b="1" dirty="0"/>
            </a:br>
            <a:endParaRPr lang="en-US" sz="3200" dirty="0"/>
          </a:p>
        </p:txBody>
      </p:sp>
    </p:spTree>
    <p:extLst>
      <p:ext uri="{BB962C8B-B14F-4D97-AF65-F5344CB8AC3E}">
        <p14:creationId xmlns:p14="http://schemas.microsoft.com/office/powerpoint/2010/main" val="395867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F55076-5F79-744A-B52C-F8AF5C84DBDF}"/>
              </a:ext>
            </a:extLst>
          </p:cNvPr>
          <p:cNvSpPr>
            <a:spLocks noGrp="1"/>
          </p:cNvSpPr>
          <p:nvPr>
            <p:ph idx="1"/>
          </p:nvPr>
        </p:nvSpPr>
        <p:spPr>
          <a:xfrm>
            <a:off x="924697" y="939113"/>
            <a:ext cx="4734697" cy="5225493"/>
          </a:xfrm>
        </p:spPr>
        <p:txBody>
          <a:bodyPr>
            <a:normAutofit fontScale="92500" lnSpcReduction="10000"/>
          </a:bodyPr>
          <a:lstStyle/>
          <a:p>
            <a:pPr marL="0" indent="0">
              <a:buNone/>
            </a:pPr>
            <a:r>
              <a:rPr lang="en-US" dirty="0"/>
              <a:t>Words! Words! I'm so sick of words! </a:t>
            </a:r>
          </a:p>
          <a:p>
            <a:pPr marL="0" indent="0">
              <a:buNone/>
            </a:pPr>
            <a:br>
              <a:rPr lang="en-US" dirty="0"/>
            </a:br>
            <a:r>
              <a:rPr lang="en-US" dirty="0"/>
              <a:t>I get words all day through;</a:t>
            </a:r>
          </a:p>
          <a:p>
            <a:pPr marL="0" indent="0">
              <a:buNone/>
            </a:pPr>
            <a:br>
              <a:rPr lang="en-US" dirty="0"/>
            </a:br>
            <a:r>
              <a:rPr lang="en-US" dirty="0"/>
              <a:t>First from him, now from you!</a:t>
            </a:r>
          </a:p>
          <a:p>
            <a:pPr marL="0" indent="0">
              <a:buNone/>
            </a:pPr>
            <a:endParaRPr lang="en-US" dirty="0"/>
          </a:p>
          <a:p>
            <a:pPr marL="0" indent="0">
              <a:buNone/>
            </a:pPr>
            <a:r>
              <a:rPr lang="en-US" dirty="0"/>
              <a:t>Is that all you blighters can do?</a:t>
            </a:r>
          </a:p>
          <a:p>
            <a:pPr marL="0" indent="0">
              <a:buNone/>
            </a:pPr>
            <a:r>
              <a:rPr lang="en-US" dirty="0"/>
              <a:t> </a:t>
            </a:r>
            <a:br>
              <a:rPr lang="en-US" dirty="0"/>
            </a:br>
            <a:r>
              <a:rPr lang="en-US" dirty="0"/>
              <a:t>Don't talk of stars Burning above;</a:t>
            </a:r>
          </a:p>
          <a:p>
            <a:pPr marL="0" indent="0">
              <a:buNone/>
            </a:pPr>
            <a:endParaRPr lang="en-US" dirty="0"/>
          </a:p>
          <a:p>
            <a:pPr marL="0" indent="0">
              <a:buNone/>
            </a:pPr>
            <a:r>
              <a:rPr lang="en-US" dirty="0"/>
              <a:t>If you're in love,  Show me! </a:t>
            </a:r>
            <a:br>
              <a:rPr lang="en-US" dirty="0"/>
            </a:br>
            <a:endParaRPr lang="en-US" dirty="0"/>
          </a:p>
        </p:txBody>
      </p:sp>
      <p:pic>
        <p:nvPicPr>
          <p:cNvPr id="7" name="Picture 6" descr="A picture containing text&#10;&#10;Description automatically generated">
            <a:extLst>
              <a:ext uri="{FF2B5EF4-FFF2-40B4-BE49-F238E27FC236}">
                <a16:creationId xmlns:a16="http://schemas.microsoft.com/office/drawing/2014/main" id="{443ADCB6-AF28-E946-833D-2F05C5D083AE}"/>
              </a:ext>
            </a:extLst>
          </p:cNvPr>
          <p:cNvPicPr>
            <a:picLocks noChangeAspect="1"/>
          </p:cNvPicPr>
          <p:nvPr/>
        </p:nvPicPr>
        <p:blipFill>
          <a:blip r:embed="rId2"/>
          <a:stretch>
            <a:fillRect/>
          </a:stretch>
        </p:blipFill>
        <p:spPr>
          <a:xfrm>
            <a:off x="6532608" y="939113"/>
            <a:ext cx="4896365" cy="4855045"/>
          </a:xfrm>
          <a:prstGeom prst="rect">
            <a:avLst/>
          </a:prstGeom>
        </p:spPr>
      </p:pic>
      <p:sp>
        <p:nvSpPr>
          <p:cNvPr id="8" name="TextBox 7">
            <a:extLst>
              <a:ext uri="{FF2B5EF4-FFF2-40B4-BE49-F238E27FC236}">
                <a16:creationId xmlns:a16="http://schemas.microsoft.com/office/drawing/2014/main" id="{585D9760-766E-B746-9CD5-FE03C6D1375A}"/>
              </a:ext>
            </a:extLst>
          </p:cNvPr>
          <p:cNvSpPr txBox="1"/>
          <p:nvPr/>
        </p:nvSpPr>
        <p:spPr>
          <a:xfrm>
            <a:off x="924697" y="5918887"/>
            <a:ext cx="4215714" cy="307777"/>
          </a:xfrm>
          <a:prstGeom prst="rect">
            <a:avLst/>
          </a:prstGeom>
          <a:noFill/>
        </p:spPr>
        <p:txBody>
          <a:bodyPr wrap="square" rtlCol="0">
            <a:spAutoFit/>
          </a:bodyPr>
          <a:lstStyle/>
          <a:p>
            <a:r>
              <a:rPr lang="en-US" sz="1400" dirty="0"/>
              <a:t>-- </a:t>
            </a:r>
            <a:r>
              <a:rPr lang="en-US" sz="1400" i="1" dirty="0"/>
              <a:t>My Fair Lady</a:t>
            </a:r>
            <a:r>
              <a:rPr lang="en-US" sz="1400" dirty="0"/>
              <a:t>: Book and lyrics by Alan Jay Lerner.</a:t>
            </a:r>
          </a:p>
        </p:txBody>
      </p:sp>
    </p:spTree>
    <p:extLst>
      <p:ext uri="{BB962C8B-B14F-4D97-AF65-F5344CB8AC3E}">
        <p14:creationId xmlns:p14="http://schemas.microsoft.com/office/powerpoint/2010/main" val="2893645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A4DD-0C3A-D649-808A-D9B3C60FC1A7}"/>
              </a:ext>
            </a:extLst>
          </p:cNvPr>
          <p:cNvSpPr>
            <a:spLocks noGrp="1"/>
          </p:cNvSpPr>
          <p:nvPr>
            <p:ph type="title"/>
          </p:nvPr>
        </p:nvSpPr>
        <p:spPr>
          <a:xfrm>
            <a:off x="512432" y="201013"/>
            <a:ext cx="2344663" cy="697556"/>
          </a:xfrm>
        </p:spPr>
        <p:txBody>
          <a:bodyPr/>
          <a:lstStyle/>
          <a:p>
            <a:r>
              <a:rPr lang="en-US" b="1" i="1" dirty="0">
                <a:solidFill>
                  <a:schemeClr val="accent2"/>
                </a:solidFill>
              </a:rPr>
              <a:t>ORANGE!</a:t>
            </a:r>
            <a:endParaRPr lang="en-US" dirty="0">
              <a:solidFill>
                <a:schemeClr val="accent2"/>
              </a:solidFill>
            </a:endParaRPr>
          </a:p>
        </p:txBody>
      </p:sp>
      <p:sp>
        <p:nvSpPr>
          <p:cNvPr id="3" name="Content Placeholder 2">
            <a:extLst>
              <a:ext uri="{FF2B5EF4-FFF2-40B4-BE49-F238E27FC236}">
                <a16:creationId xmlns:a16="http://schemas.microsoft.com/office/drawing/2014/main" id="{BB1F2436-8AEE-0348-AF5F-D7FE7FC16E38}"/>
              </a:ext>
            </a:extLst>
          </p:cNvPr>
          <p:cNvSpPr>
            <a:spLocks noGrp="1"/>
          </p:cNvSpPr>
          <p:nvPr>
            <p:ph idx="1"/>
          </p:nvPr>
        </p:nvSpPr>
        <p:spPr>
          <a:xfrm>
            <a:off x="222422" y="1114403"/>
            <a:ext cx="3576216" cy="5378471"/>
          </a:xfrm>
        </p:spPr>
        <p:txBody>
          <a:bodyPr>
            <a:normAutofit fontScale="25000" lnSpcReduction="20000"/>
          </a:bodyPr>
          <a:lstStyle/>
          <a:p>
            <a:pPr marL="0" indent="0">
              <a:buNone/>
            </a:pPr>
            <a:r>
              <a:rPr lang="en-US" sz="6400" dirty="0"/>
              <a:t>Life experience shapes our tastes, and especially as to how we perceive them.</a:t>
            </a:r>
          </a:p>
          <a:p>
            <a:pPr marL="0" indent="0">
              <a:buNone/>
            </a:pPr>
            <a:r>
              <a:rPr lang="en-US" sz="6400" dirty="0"/>
              <a:t>Perhaps someone says they detect notes of orange.</a:t>
            </a:r>
          </a:p>
          <a:p>
            <a:pPr marL="0" indent="0">
              <a:buNone/>
            </a:pPr>
            <a:r>
              <a:rPr lang="en-US" sz="6400" dirty="0"/>
              <a:t>Are they thinking Mandarin, Navel, Blood, Valencia, Jaffa, or another of the hundreds of types of oranges? All have subtle differences, and the memory of the flavor is inextricably linked with previous experience.</a:t>
            </a:r>
          </a:p>
          <a:p>
            <a:pPr marL="0" indent="0">
              <a:buNone/>
            </a:pPr>
            <a:r>
              <a:rPr lang="en-US" sz="6400" dirty="0"/>
              <a:t>Individual perception exists in the individual brain and is inaccessible beyond the individual skull. As a result, there is no way to determine if two people are talking about the same perception.</a:t>
            </a:r>
          </a:p>
          <a:p>
            <a:pPr marL="0" indent="0">
              <a:buNone/>
            </a:pPr>
            <a:r>
              <a:rPr lang="en-US" sz="6400" dirty="0"/>
              <a:t>While that one flavor may exist in the same perception neighborhood in two people, there is no guarantee that two people will be in the same neighborhood after sampling a simultaneous sip of the hundreds of flavor compounds found in wine.</a:t>
            </a:r>
          </a:p>
          <a:p>
            <a:pPr marL="0" indent="0">
              <a:buNone/>
            </a:pPr>
            <a:r>
              <a:rPr lang="en-US" sz="6400" dirty="0"/>
              <a:t>Substitute any other flavor for orange and the same situation exists … multiplied by all of wine’s flavors.</a:t>
            </a:r>
          </a:p>
          <a:p>
            <a:endParaRPr lang="en-US" dirty="0"/>
          </a:p>
        </p:txBody>
      </p:sp>
      <p:pic>
        <p:nvPicPr>
          <p:cNvPr id="5" name="Picture 4" descr="A picture containing text, posing, painting&#10;&#10;Description automatically generated">
            <a:extLst>
              <a:ext uri="{FF2B5EF4-FFF2-40B4-BE49-F238E27FC236}">
                <a16:creationId xmlns:a16="http://schemas.microsoft.com/office/drawing/2014/main" id="{59AC9759-38BE-1843-A018-BAA1172201CA}"/>
              </a:ext>
            </a:extLst>
          </p:cNvPr>
          <p:cNvPicPr>
            <a:picLocks noChangeAspect="1"/>
          </p:cNvPicPr>
          <p:nvPr/>
        </p:nvPicPr>
        <p:blipFill>
          <a:blip r:embed="rId2"/>
          <a:stretch>
            <a:fillRect/>
          </a:stretch>
        </p:blipFill>
        <p:spPr>
          <a:xfrm>
            <a:off x="4065554" y="1260674"/>
            <a:ext cx="3089008" cy="4633512"/>
          </a:xfrm>
          <a:prstGeom prst="rect">
            <a:avLst/>
          </a:prstGeom>
        </p:spPr>
      </p:pic>
      <p:sp>
        <p:nvSpPr>
          <p:cNvPr id="6" name="TextBox 5">
            <a:extLst>
              <a:ext uri="{FF2B5EF4-FFF2-40B4-BE49-F238E27FC236}">
                <a16:creationId xmlns:a16="http://schemas.microsoft.com/office/drawing/2014/main" id="{2FE89A26-81A2-104C-B61C-40BC3A6A2175}"/>
              </a:ext>
            </a:extLst>
          </p:cNvPr>
          <p:cNvSpPr txBox="1"/>
          <p:nvPr/>
        </p:nvSpPr>
        <p:spPr>
          <a:xfrm>
            <a:off x="4134832" y="691287"/>
            <a:ext cx="2856250" cy="584775"/>
          </a:xfrm>
          <a:prstGeom prst="rect">
            <a:avLst/>
          </a:prstGeom>
          <a:noFill/>
        </p:spPr>
        <p:txBody>
          <a:bodyPr wrap="square" rtlCol="0">
            <a:spAutoFit/>
          </a:bodyPr>
          <a:lstStyle/>
          <a:p>
            <a:pPr algn="ctr"/>
            <a:r>
              <a:rPr lang="en-US" sz="3200" dirty="0">
                <a:solidFill>
                  <a:srgbClr val="C00000"/>
                </a:solidFill>
              </a:rPr>
              <a:t>We are all Alice</a:t>
            </a:r>
          </a:p>
        </p:txBody>
      </p:sp>
      <p:sp>
        <p:nvSpPr>
          <p:cNvPr id="7" name="TextBox 6">
            <a:extLst>
              <a:ext uri="{FF2B5EF4-FFF2-40B4-BE49-F238E27FC236}">
                <a16:creationId xmlns:a16="http://schemas.microsoft.com/office/drawing/2014/main" id="{EE989892-D017-F74F-8527-99F847CF9C8A}"/>
              </a:ext>
            </a:extLst>
          </p:cNvPr>
          <p:cNvSpPr txBox="1"/>
          <p:nvPr/>
        </p:nvSpPr>
        <p:spPr>
          <a:xfrm>
            <a:off x="7490756" y="983675"/>
            <a:ext cx="4395259" cy="5509200"/>
          </a:xfrm>
          <a:prstGeom prst="rect">
            <a:avLst/>
          </a:prstGeom>
          <a:noFill/>
        </p:spPr>
        <p:txBody>
          <a:bodyPr wrap="square" rtlCol="0">
            <a:spAutoFit/>
          </a:bodyPr>
          <a:lstStyle/>
          <a:p>
            <a:r>
              <a:rPr lang="en-US" sz="1600" b="1" i="1" dirty="0">
                <a:solidFill>
                  <a:srgbClr val="C00000"/>
                </a:solidFill>
              </a:rPr>
              <a:t>“I don’t know what you mean by ‘glory,’ ” Alice said.</a:t>
            </a:r>
          </a:p>
          <a:p>
            <a:endParaRPr lang="en-US" sz="1600" b="1" dirty="0">
              <a:solidFill>
                <a:srgbClr val="C00000"/>
              </a:solidFill>
            </a:endParaRPr>
          </a:p>
          <a:p>
            <a:r>
              <a:rPr lang="en-US" sz="1600" b="1" i="1" dirty="0" err="1">
                <a:solidFill>
                  <a:srgbClr val="C00000"/>
                </a:solidFill>
              </a:rPr>
              <a:t>Humpty</a:t>
            </a:r>
            <a:r>
              <a:rPr lang="en-US" sz="1600" b="1" i="1" dirty="0">
                <a:solidFill>
                  <a:srgbClr val="C00000"/>
                </a:solidFill>
              </a:rPr>
              <a:t> Dumpty smiled contemptuously. “Of course you don’t—till I tell you. I meant ‘there’s a nice knock-down argument for you!’ ”</a:t>
            </a:r>
          </a:p>
          <a:p>
            <a:endParaRPr lang="en-US" sz="1600" b="1" dirty="0">
              <a:solidFill>
                <a:srgbClr val="C00000"/>
              </a:solidFill>
            </a:endParaRPr>
          </a:p>
          <a:p>
            <a:r>
              <a:rPr lang="en-US" sz="1600" b="1" i="1" dirty="0">
                <a:solidFill>
                  <a:srgbClr val="C00000"/>
                </a:solidFill>
              </a:rPr>
              <a:t>“But ‘glory’ doesn’t mean ‘a nice knock-down argument’,” Alice objected.</a:t>
            </a:r>
          </a:p>
          <a:p>
            <a:endParaRPr lang="en-US" sz="1600" b="1" dirty="0">
              <a:solidFill>
                <a:srgbClr val="C00000"/>
              </a:solidFill>
            </a:endParaRPr>
          </a:p>
          <a:p>
            <a:r>
              <a:rPr lang="en-US" sz="1600" b="1" i="1" dirty="0">
                <a:solidFill>
                  <a:srgbClr val="C00000"/>
                </a:solidFill>
              </a:rPr>
              <a:t>“When I use a word,” </a:t>
            </a:r>
            <a:r>
              <a:rPr lang="en-US" sz="1600" b="1" i="1" dirty="0" err="1">
                <a:solidFill>
                  <a:srgbClr val="C00000"/>
                </a:solidFill>
              </a:rPr>
              <a:t>Humpty</a:t>
            </a:r>
            <a:r>
              <a:rPr lang="en-US" sz="1600" b="1" i="1" dirty="0">
                <a:solidFill>
                  <a:srgbClr val="C00000"/>
                </a:solidFill>
              </a:rPr>
              <a:t> Dumpty said, in rather a scornful tone, “it means just what I choose it to mean—neither more nor less.”</a:t>
            </a:r>
          </a:p>
          <a:p>
            <a:endParaRPr lang="en-US" sz="1600" b="1" dirty="0">
              <a:solidFill>
                <a:srgbClr val="C00000"/>
              </a:solidFill>
            </a:endParaRPr>
          </a:p>
          <a:p>
            <a:r>
              <a:rPr lang="en-US" sz="1600" b="1" i="1" dirty="0">
                <a:solidFill>
                  <a:srgbClr val="C00000"/>
                </a:solidFill>
              </a:rPr>
              <a:t>“The question is,” said Alice, “whether you can make words mean so many different things.”</a:t>
            </a:r>
          </a:p>
          <a:p>
            <a:endParaRPr lang="en-US" sz="1600" b="1" dirty="0">
              <a:solidFill>
                <a:srgbClr val="C00000"/>
              </a:solidFill>
            </a:endParaRPr>
          </a:p>
          <a:p>
            <a:r>
              <a:rPr lang="en-US" sz="1600" b="1" i="1" dirty="0">
                <a:solidFill>
                  <a:srgbClr val="C00000"/>
                </a:solidFill>
              </a:rPr>
              <a:t>“The question is,” said </a:t>
            </a:r>
            <a:r>
              <a:rPr lang="en-US" sz="1600" b="1" i="1" dirty="0" err="1">
                <a:solidFill>
                  <a:srgbClr val="C00000"/>
                </a:solidFill>
              </a:rPr>
              <a:t>Humpty</a:t>
            </a:r>
            <a:r>
              <a:rPr lang="en-US" sz="1600" b="1" i="1" dirty="0">
                <a:solidFill>
                  <a:srgbClr val="C00000"/>
                </a:solidFill>
              </a:rPr>
              <a:t> Dumpty, “which is to be master—that’s all.”</a:t>
            </a:r>
          </a:p>
          <a:p>
            <a:endParaRPr lang="en-US" sz="1600" b="1" dirty="0">
              <a:solidFill>
                <a:srgbClr val="C00000"/>
              </a:solidFill>
            </a:endParaRPr>
          </a:p>
          <a:p>
            <a:r>
              <a:rPr lang="en-US" sz="1600" b="1" i="1" dirty="0">
                <a:solidFill>
                  <a:srgbClr val="C00000"/>
                </a:solidFill>
              </a:rPr>
              <a:t>— F</a:t>
            </a:r>
            <a:r>
              <a:rPr lang="en-US" sz="1600" b="1" dirty="0">
                <a:solidFill>
                  <a:srgbClr val="C00000"/>
                </a:solidFill>
              </a:rPr>
              <a:t>rom Lewis Carroll’s Through the Looking-Glass</a:t>
            </a:r>
          </a:p>
          <a:p>
            <a:endParaRPr lang="en-US" sz="1600" dirty="0"/>
          </a:p>
        </p:txBody>
      </p:sp>
      <p:sp>
        <p:nvSpPr>
          <p:cNvPr id="4" name="Rectangle 3">
            <a:extLst>
              <a:ext uri="{FF2B5EF4-FFF2-40B4-BE49-F238E27FC236}">
                <a16:creationId xmlns:a16="http://schemas.microsoft.com/office/drawing/2014/main" id="{482C5090-F611-D540-8729-808B6D5067FF}"/>
              </a:ext>
            </a:extLst>
          </p:cNvPr>
          <p:cNvSpPr/>
          <p:nvPr/>
        </p:nvSpPr>
        <p:spPr>
          <a:xfrm>
            <a:off x="3151804" y="6339376"/>
            <a:ext cx="4985787" cy="369332"/>
          </a:xfrm>
          <a:prstGeom prst="rect">
            <a:avLst/>
          </a:prstGeom>
        </p:spPr>
        <p:txBody>
          <a:bodyPr wrap="none">
            <a:spAutoFit/>
          </a:bodyPr>
          <a:lstStyle/>
          <a:p>
            <a:pPr algn="ctr"/>
            <a:r>
              <a:rPr lang="en-US" dirty="0"/>
              <a:t>Property of Revolution Algorithms - Copyright 2021</a:t>
            </a:r>
          </a:p>
        </p:txBody>
      </p:sp>
    </p:spTree>
    <p:extLst>
      <p:ext uri="{BB962C8B-B14F-4D97-AF65-F5344CB8AC3E}">
        <p14:creationId xmlns:p14="http://schemas.microsoft.com/office/powerpoint/2010/main" val="448597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063C-2C9E-C240-B908-BA208A5641E2}"/>
              </a:ext>
            </a:extLst>
          </p:cNvPr>
          <p:cNvSpPr>
            <a:spLocks noGrp="1"/>
          </p:cNvSpPr>
          <p:nvPr>
            <p:ph type="title"/>
          </p:nvPr>
        </p:nvSpPr>
        <p:spPr>
          <a:xfrm>
            <a:off x="982260" y="444578"/>
            <a:ext cx="10478220" cy="950976"/>
          </a:xfrm>
        </p:spPr>
        <p:txBody>
          <a:bodyPr>
            <a:normAutofit fontScale="90000"/>
          </a:bodyPr>
          <a:lstStyle/>
          <a:p>
            <a:r>
              <a:rPr lang="en-US" sz="3600" dirty="0">
                <a:hlinkClick r:id="rId2"/>
              </a:rPr>
              <a:t>Neuroscience Confirms We Buy on Emotion &amp; Justify with Logic &amp; Yet We Sell to Mr. Rational &amp; Ignore Mr. Intuitive</a:t>
            </a:r>
            <a:endParaRPr lang="en-US" sz="3600" dirty="0"/>
          </a:p>
        </p:txBody>
      </p:sp>
      <p:sp>
        <p:nvSpPr>
          <p:cNvPr id="3" name="Content Placeholder 2">
            <a:extLst>
              <a:ext uri="{FF2B5EF4-FFF2-40B4-BE49-F238E27FC236}">
                <a16:creationId xmlns:a16="http://schemas.microsoft.com/office/drawing/2014/main" id="{57D202DF-A2E0-174E-BE49-7BFB8B429F9C}"/>
              </a:ext>
            </a:extLst>
          </p:cNvPr>
          <p:cNvSpPr>
            <a:spLocks noGrp="1"/>
          </p:cNvSpPr>
          <p:nvPr>
            <p:ph idx="1"/>
          </p:nvPr>
        </p:nvSpPr>
        <p:spPr>
          <a:xfrm>
            <a:off x="6232214" y="2743201"/>
            <a:ext cx="5629078" cy="2279904"/>
          </a:xfrm>
        </p:spPr>
        <p:txBody>
          <a:bodyPr>
            <a:normAutofit/>
          </a:bodyPr>
          <a:lstStyle/>
          <a:p>
            <a:pPr marL="0" indent="0">
              <a:buNone/>
            </a:pPr>
            <a:endParaRPr lang="en-US" sz="2000" dirty="0"/>
          </a:p>
          <a:p>
            <a:pPr marL="0" indent="0">
              <a:buNone/>
            </a:pPr>
            <a:r>
              <a:rPr lang="en-US" sz="2000" dirty="0">
                <a:hlinkClick r:id="rId3"/>
              </a:rPr>
              <a:t>How Emotion Drives Brand Choices And Decisions</a:t>
            </a:r>
          </a:p>
          <a:p>
            <a:pPr marL="0" indent="0">
              <a:buNone/>
            </a:pPr>
            <a:r>
              <a:rPr lang="en-US" sz="2000" dirty="0">
                <a:hlinkClick r:id="rId3"/>
              </a:rPr>
              <a:t> </a:t>
            </a:r>
            <a:r>
              <a:rPr lang="en-US" sz="2000" dirty="0">
                <a:hlinkClick r:id="rId4"/>
              </a:rPr>
              <a:t>Mass-Scale Emotionality Reveals Human Behaviour and Marketplace Success</a:t>
            </a:r>
            <a:endParaRPr lang="en-US" sz="2000" dirty="0"/>
          </a:p>
          <a:p>
            <a:pPr marL="0" indent="0">
              <a:buNone/>
            </a:pPr>
            <a:r>
              <a:rPr lang="en-US" sz="2000" dirty="0">
                <a:hlinkClick r:id="rId5"/>
              </a:rPr>
              <a:t>Rationality and emotions </a:t>
            </a:r>
            <a:endParaRPr lang="en-US" sz="2000" dirty="0"/>
          </a:p>
        </p:txBody>
      </p:sp>
      <p:pic>
        <p:nvPicPr>
          <p:cNvPr id="5" name="Picture 4" descr="A picture containing text&#10;&#10;Description automatically generated">
            <a:extLst>
              <a:ext uri="{FF2B5EF4-FFF2-40B4-BE49-F238E27FC236}">
                <a16:creationId xmlns:a16="http://schemas.microsoft.com/office/drawing/2014/main" id="{C8029DA5-B0B7-9243-933E-B1BD13FDCE91}"/>
              </a:ext>
            </a:extLst>
          </p:cNvPr>
          <p:cNvPicPr>
            <a:picLocks noChangeAspect="1"/>
          </p:cNvPicPr>
          <p:nvPr/>
        </p:nvPicPr>
        <p:blipFill>
          <a:blip r:embed="rId6"/>
          <a:stretch>
            <a:fillRect/>
          </a:stretch>
        </p:blipFill>
        <p:spPr>
          <a:xfrm>
            <a:off x="271633" y="1536193"/>
            <a:ext cx="5688155" cy="5162710"/>
          </a:xfrm>
          <a:prstGeom prst="rect">
            <a:avLst/>
          </a:prstGeom>
        </p:spPr>
      </p:pic>
      <p:sp>
        <p:nvSpPr>
          <p:cNvPr id="4" name="Rectangle 3">
            <a:extLst>
              <a:ext uri="{FF2B5EF4-FFF2-40B4-BE49-F238E27FC236}">
                <a16:creationId xmlns:a16="http://schemas.microsoft.com/office/drawing/2014/main" id="{B033E5EA-10DA-3840-AD01-ACFA458CF480}"/>
              </a:ext>
            </a:extLst>
          </p:cNvPr>
          <p:cNvSpPr/>
          <p:nvPr/>
        </p:nvSpPr>
        <p:spPr>
          <a:xfrm>
            <a:off x="6553859" y="6413422"/>
            <a:ext cx="4985787" cy="369332"/>
          </a:xfrm>
          <a:prstGeom prst="rect">
            <a:avLst/>
          </a:prstGeom>
        </p:spPr>
        <p:txBody>
          <a:bodyPr wrap="none">
            <a:spAutoFit/>
          </a:bodyPr>
          <a:lstStyle/>
          <a:p>
            <a:pPr algn="ctr"/>
            <a:r>
              <a:rPr lang="en-US" dirty="0"/>
              <a:t>Property of Revolution Algorithms - Copyright 2021</a:t>
            </a:r>
          </a:p>
        </p:txBody>
      </p:sp>
    </p:spTree>
    <p:extLst>
      <p:ext uri="{BB962C8B-B14F-4D97-AF65-F5344CB8AC3E}">
        <p14:creationId xmlns:p14="http://schemas.microsoft.com/office/powerpoint/2010/main" val="572814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146F5-5048-5644-B04E-6098AB86B93C}"/>
              </a:ext>
            </a:extLst>
          </p:cNvPr>
          <p:cNvSpPr>
            <a:spLocks noGrp="1"/>
          </p:cNvSpPr>
          <p:nvPr>
            <p:ph type="title"/>
          </p:nvPr>
        </p:nvSpPr>
        <p:spPr>
          <a:xfrm>
            <a:off x="716280" y="1520687"/>
            <a:ext cx="5135880" cy="4912799"/>
          </a:xfrm>
        </p:spPr>
        <p:txBody>
          <a:bodyPr/>
          <a:lstStyle/>
          <a:p>
            <a:r>
              <a:rPr lang="en-US" dirty="0"/>
              <a:t>Because emotions and the subconscious are fundamental drivers of purchase decisions, Clans is vital even for “metric-driven” products.</a:t>
            </a:r>
          </a:p>
        </p:txBody>
      </p:sp>
      <p:pic>
        <p:nvPicPr>
          <p:cNvPr id="5" name="Content Placeholder 4" descr="A picture containing text&#10;&#10;Description automatically generated">
            <a:extLst>
              <a:ext uri="{FF2B5EF4-FFF2-40B4-BE49-F238E27FC236}">
                <a16:creationId xmlns:a16="http://schemas.microsoft.com/office/drawing/2014/main" id="{B643FC09-9D73-8C46-95F3-46FBFA51BB74}"/>
              </a:ext>
            </a:extLst>
          </p:cNvPr>
          <p:cNvPicPr>
            <a:picLocks noGrp="1" noChangeAspect="1"/>
          </p:cNvPicPr>
          <p:nvPr>
            <p:ph idx="1"/>
          </p:nvPr>
        </p:nvPicPr>
        <p:blipFill>
          <a:blip r:embed="rId2"/>
          <a:stretch>
            <a:fillRect/>
          </a:stretch>
        </p:blipFill>
        <p:spPr>
          <a:xfrm>
            <a:off x="6120384" y="1027906"/>
            <a:ext cx="5601614" cy="5019326"/>
          </a:xfrm>
        </p:spPr>
      </p:pic>
      <p:sp>
        <p:nvSpPr>
          <p:cNvPr id="3" name="TextBox 2">
            <a:extLst>
              <a:ext uri="{FF2B5EF4-FFF2-40B4-BE49-F238E27FC236}">
                <a16:creationId xmlns:a16="http://schemas.microsoft.com/office/drawing/2014/main" id="{66136CE2-8A62-E24E-BFA0-13CFA607EC65}"/>
              </a:ext>
            </a:extLst>
          </p:cNvPr>
          <p:cNvSpPr txBox="1"/>
          <p:nvPr/>
        </p:nvSpPr>
        <p:spPr>
          <a:xfrm>
            <a:off x="716280" y="550852"/>
            <a:ext cx="7823752" cy="954107"/>
          </a:xfrm>
          <a:prstGeom prst="rect">
            <a:avLst/>
          </a:prstGeom>
          <a:noFill/>
        </p:spPr>
        <p:txBody>
          <a:bodyPr wrap="square" rtlCol="0">
            <a:spAutoFit/>
          </a:bodyPr>
          <a:lstStyle/>
          <a:p>
            <a:r>
              <a:rPr lang="en-US" sz="2800" dirty="0">
                <a:solidFill>
                  <a:srgbClr val="C00000"/>
                </a:solidFill>
              </a:rPr>
              <a:t>People believe (and want to believe)  that they make decisions based on rational metrics.  That’s false.</a:t>
            </a:r>
          </a:p>
        </p:txBody>
      </p:sp>
      <p:sp>
        <p:nvSpPr>
          <p:cNvPr id="4" name="Rectangle 3">
            <a:extLst>
              <a:ext uri="{FF2B5EF4-FFF2-40B4-BE49-F238E27FC236}">
                <a16:creationId xmlns:a16="http://schemas.microsoft.com/office/drawing/2014/main" id="{447BD21D-C6B5-2E4E-AE8B-3C090B9A258B}"/>
              </a:ext>
            </a:extLst>
          </p:cNvPr>
          <p:cNvSpPr/>
          <p:nvPr/>
        </p:nvSpPr>
        <p:spPr>
          <a:xfrm>
            <a:off x="6428297" y="6339620"/>
            <a:ext cx="4985787" cy="369332"/>
          </a:xfrm>
          <a:prstGeom prst="rect">
            <a:avLst/>
          </a:prstGeom>
        </p:spPr>
        <p:txBody>
          <a:bodyPr wrap="none">
            <a:spAutoFit/>
          </a:bodyPr>
          <a:lstStyle/>
          <a:p>
            <a:pPr algn="ctr"/>
            <a:r>
              <a:rPr lang="en-US" dirty="0"/>
              <a:t>Property of Revolution Algorithms - Copyright 2021</a:t>
            </a:r>
          </a:p>
        </p:txBody>
      </p:sp>
    </p:spTree>
    <p:extLst>
      <p:ext uri="{BB962C8B-B14F-4D97-AF65-F5344CB8AC3E}">
        <p14:creationId xmlns:p14="http://schemas.microsoft.com/office/powerpoint/2010/main" val="1975645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1DD19-D840-4D46-A746-D9AA65677390}"/>
              </a:ext>
            </a:extLst>
          </p:cNvPr>
          <p:cNvSpPr>
            <a:spLocks noGrp="1"/>
          </p:cNvSpPr>
          <p:nvPr>
            <p:ph type="title"/>
          </p:nvPr>
        </p:nvSpPr>
        <p:spPr/>
        <p:txBody>
          <a:bodyPr/>
          <a:lstStyle/>
          <a:p>
            <a:r>
              <a:rPr lang="en-US" dirty="0"/>
              <a:t>How does Clans navigate this thicket?</a:t>
            </a:r>
          </a:p>
        </p:txBody>
      </p:sp>
      <p:sp>
        <p:nvSpPr>
          <p:cNvPr id="3" name="Content Placeholder 2">
            <a:extLst>
              <a:ext uri="{FF2B5EF4-FFF2-40B4-BE49-F238E27FC236}">
                <a16:creationId xmlns:a16="http://schemas.microsoft.com/office/drawing/2014/main" id="{BB8CFE13-FCCA-2A41-9E78-5AE3DDA13C44}"/>
              </a:ext>
            </a:extLst>
          </p:cNvPr>
          <p:cNvSpPr>
            <a:spLocks noGrp="1"/>
          </p:cNvSpPr>
          <p:nvPr>
            <p:ph idx="1"/>
          </p:nvPr>
        </p:nvSpPr>
        <p:spPr/>
        <p:txBody>
          <a:bodyPr/>
          <a:lstStyle/>
          <a:p>
            <a:r>
              <a:rPr lang="en-US" dirty="0"/>
              <a:t>Tested and validated a working, patent-pending recommendation system able to capture perception, and intent with an  accuracy rate of 72-93% using </a:t>
            </a:r>
            <a:r>
              <a:rPr lang="en-US" i="1" dirty="0"/>
              <a:t>normalized</a:t>
            </a:r>
            <a:r>
              <a:rPr lang="en-US" dirty="0"/>
              <a:t> third-party data (As opposed to Clans Native Data).</a:t>
            </a:r>
          </a:p>
          <a:p>
            <a:r>
              <a:rPr lang="en-US" dirty="0"/>
              <a:t>Proprietary Clans native data format expects consistently accurate recommendations of 90%+</a:t>
            </a:r>
          </a:p>
          <a:p>
            <a:r>
              <a:rPr lang="en-US" dirty="0"/>
              <a:t>Sentiment analysis system and subconscious data capture will allow finer, more accurate targeting of recommendations.</a:t>
            </a:r>
          </a:p>
          <a:p>
            <a:r>
              <a:rPr lang="en-US" dirty="0"/>
              <a:t>Requires NO VIOLATION of personal privacy.</a:t>
            </a:r>
          </a:p>
        </p:txBody>
      </p:sp>
      <p:sp>
        <p:nvSpPr>
          <p:cNvPr id="4" name="Rectangle 3">
            <a:extLst>
              <a:ext uri="{FF2B5EF4-FFF2-40B4-BE49-F238E27FC236}">
                <a16:creationId xmlns:a16="http://schemas.microsoft.com/office/drawing/2014/main" id="{6B9B1305-B839-F944-A2E9-BB1533CE3C58}"/>
              </a:ext>
            </a:extLst>
          </p:cNvPr>
          <p:cNvSpPr/>
          <p:nvPr/>
        </p:nvSpPr>
        <p:spPr>
          <a:xfrm>
            <a:off x="3603106" y="3244334"/>
            <a:ext cx="4985787" cy="369332"/>
          </a:xfrm>
          <a:prstGeom prst="rect">
            <a:avLst/>
          </a:prstGeom>
        </p:spPr>
        <p:txBody>
          <a:bodyPr wrap="none">
            <a:spAutoFit/>
          </a:bodyPr>
          <a:lstStyle/>
          <a:p>
            <a:pPr algn="ctr"/>
            <a:r>
              <a:rPr lang="en-US" dirty="0"/>
              <a:t>Property of Revolution Algorithms - Copyright 2021</a:t>
            </a:r>
          </a:p>
        </p:txBody>
      </p:sp>
      <p:sp>
        <p:nvSpPr>
          <p:cNvPr id="5" name="Rectangle 4">
            <a:extLst>
              <a:ext uri="{FF2B5EF4-FFF2-40B4-BE49-F238E27FC236}">
                <a16:creationId xmlns:a16="http://schemas.microsoft.com/office/drawing/2014/main" id="{CEAA221F-21F9-E946-A93E-2627E2CCA2B3}"/>
              </a:ext>
            </a:extLst>
          </p:cNvPr>
          <p:cNvSpPr/>
          <p:nvPr/>
        </p:nvSpPr>
        <p:spPr>
          <a:xfrm>
            <a:off x="3313546" y="6308209"/>
            <a:ext cx="4985787" cy="369332"/>
          </a:xfrm>
          <a:prstGeom prst="rect">
            <a:avLst/>
          </a:prstGeom>
        </p:spPr>
        <p:txBody>
          <a:bodyPr wrap="none">
            <a:spAutoFit/>
          </a:bodyPr>
          <a:lstStyle/>
          <a:p>
            <a:pPr algn="ctr"/>
            <a:r>
              <a:rPr lang="en-US" dirty="0"/>
              <a:t>Property of Revolution Algorithms - Copyright 2021</a:t>
            </a:r>
          </a:p>
        </p:txBody>
      </p:sp>
    </p:spTree>
    <p:extLst>
      <p:ext uri="{BB962C8B-B14F-4D97-AF65-F5344CB8AC3E}">
        <p14:creationId xmlns:p14="http://schemas.microsoft.com/office/powerpoint/2010/main" val="3982823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CFD7-D0AF-BC48-A583-ECA404073A52}"/>
              </a:ext>
            </a:extLst>
          </p:cNvPr>
          <p:cNvSpPr>
            <a:spLocks noGrp="1"/>
          </p:cNvSpPr>
          <p:nvPr>
            <p:ph type="title"/>
          </p:nvPr>
        </p:nvSpPr>
        <p:spPr/>
        <p:txBody>
          <a:bodyPr>
            <a:noAutofit/>
          </a:bodyPr>
          <a:lstStyle/>
          <a:p>
            <a:pPr algn="ctr"/>
            <a:r>
              <a:rPr lang="en-US" sz="3600" dirty="0"/>
              <a:t>Much more data and information can be found at this series of articles written by Clans Founder Lewis Perdue</a:t>
            </a:r>
          </a:p>
        </p:txBody>
      </p:sp>
      <p:sp>
        <p:nvSpPr>
          <p:cNvPr id="3" name="Content Placeholder 2">
            <a:extLst>
              <a:ext uri="{FF2B5EF4-FFF2-40B4-BE49-F238E27FC236}">
                <a16:creationId xmlns:a16="http://schemas.microsoft.com/office/drawing/2014/main" id="{C684D6D4-7BA8-BC42-8AFE-BF220F32AEF2}"/>
              </a:ext>
            </a:extLst>
          </p:cNvPr>
          <p:cNvSpPr>
            <a:spLocks noGrp="1"/>
          </p:cNvSpPr>
          <p:nvPr>
            <p:ph idx="1"/>
          </p:nvPr>
        </p:nvSpPr>
        <p:spPr/>
        <p:txBody>
          <a:bodyPr>
            <a:normAutofit lnSpcReduction="10000"/>
          </a:bodyPr>
          <a:lstStyle/>
          <a:p>
            <a:r>
              <a:rPr lang="en-US" sz="2200" dirty="0"/>
              <a:t>Article #1: </a:t>
            </a:r>
            <a:r>
              <a:rPr lang="en-US" sz="2200" i="1" dirty="0">
                <a:hlinkClick r:id="rId2"/>
              </a:rPr>
              <a:t>How A Netflix-Style Recommender Is Vital to Reversing Wine’s Market Marginalization</a:t>
            </a:r>
            <a:endParaRPr lang="en-US" sz="2200" dirty="0"/>
          </a:p>
          <a:p>
            <a:r>
              <a:rPr lang="en-US" sz="2200" dirty="0"/>
              <a:t>Article #2: </a:t>
            </a:r>
            <a:r>
              <a:rPr lang="en-US" sz="2200" i="1" dirty="0">
                <a:hlinkClick r:id="rId3"/>
              </a:rPr>
              <a:t>Why solving the “Paradox of Choice” is a major reason Netflix’s recommender is worth $1 Bil/yr. And why wine fails at that.</a:t>
            </a:r>
            <a:endParaRPr lang="en-US" sz="2200" dirty="0"/>
          </a:p>
          <a:p>
            <a:r>
              <a:rPr lang="en-US" sz="2200" dirty="0"/>
              <a:t>Article #3: </a:t>
            </a:r>
            <a:r>
              <a:rPr lang="en-US" sz="2200" i="1" dirty="0">
                <a:hlinkClick r:id="rId4"/>
              </a:rPr>
              <a:t>Reviews and 5-Star ratings are so useless for recommendations that Netflix ditched its prized $1-million algorithm. </a:t>
            </a:r>
            <a:endParaRPr lang="en-US" sz="2200" dirty="0"/>
          </a:p>
          <a:p>
            <a:r>
              <a:rPr lang="en-US" sz="2200" dirty="0"/>
              <a:t>Article #4: </a:t>
            </a:r>
            <a:r>
              <a:rPr lang="en-US" sz="2200" i="1" dirty="0">
                <a:hlinkClick r:id="rId5"/>
              </a:rPr>
              <a:t>Wine wreck-commendations: Genes determine that no two people taste the same wine the same way.</a:t>
            </a:r>
            <a:endParaRPr lang="en-US" sz="2200" dirty="0"/>
          </a:p>
          <a:p>
            <a:r>
              <a:rPr lang="en-US" sz="2200" dirty="0"/>
              <a:t>Article #5: </a:t>
            </a:r>
            <a:r>
              <a:rPr lang="en-US" sz="2200" i="1" dirty="0">
                <a:hlinkClick r:id="rId6"/>
              </a:rPr>
              <a:t>Netflix Added Big Data To Amp Up Recommendations. Why Wine Needs a Touch of That Too.</a:t>
            </a:r>
            <a:endParaRPr lang="en-US" sz="2200" i="1" dirty="0"/>
          </a:p>
          <a:p>
            <a:r>
              <a:rPr lang="en-US" sz="2200" dirty="0"/>
              <a:t>Article #6: </a:t>
            </a:r>
            <a:r>
              <a:rPr lang="en-US" sz="2200" i="1" dirty="0">
                <a:hlinkClick r:id="rId7"/>
              </a:rPr>
              <a:t>The Path To Netflix-Quality Wine Recommendations Leads Through The Doors of Perception </a:t>
            </a:r>
            <a:endParaRPr lang="en-US" sz="2200" dirty="0"/>
          </a:p>
          <a:p>
            <a:pPr marL="0" indent="0" algn="ctr">
              <a:buNone/>
            </a:pPr>
            <a:r>
              <a:rPr lang="en-US" sz="1700" dirty="0"/>
              <a:t>Copyright 2021, Wine Industry Insight</a:t>
            </a:r>
          </a:p>
          <a:p>
            <a:pPr marL="0" indent="0">
              <a:buNone/>
            </a:pPr>
            <a:endParaRPr lang="en-US" dirty="0"/>
          </a:p>
        </p:txBody>
      </p:sp>
    </p:spTree>
    <p:extLst>
      <p:ext uri="{BB962C8B-B14F-4D97-AF65-F5344CB8AC3E}">
        <p14:creationId xmlns:p14="http://schemas.microsoft.com/office/powerpoint/2010/main" val="3413427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DBA81-0FD3-3C41-9173-09D550BDFFB7}"/>
              </a:ext>
            </a:extLst>
          </p:cNvPr>
          <p:cNvSpPr>
            <a:spLocks noGrp="1"/>
          </p:cNvSpPr>
          <p:nvPr>
            <p:ph type="title"/>
          </p:nvPr>
        </p:nvSpPr>
        <p:spPr>
          <a:xfrm>
            <a:off x="1307413" y="2177066"/>
            <a:ext cx="3709086" cy="784053"/>
          </a:xfrm>
        </p:spPr>
        <p:txBody>
          <a:bodyPr>
            <a:noAutofit/>
          </a:bodyPr>
          <a:lstStyle/>
          <a:p>
            <a:pPr algn="ctr"/>
            <a:r>
              <a:rPr lang="en-US" sz="8000" dirty="0"/>
              <a:t>Heaven</a:t>
            </a:r>
          </a:p>
        </p:txBody>
      </p:sp>
      <p:sp>
        <p:nvSpPr>
          <p:cNvPr id="4" name="TextBox 3">
            <a:extLst>
              <a:ext uri="{FF2B5EF4-FFF2-40B4-BE49-F238E27FC236}">
                <a16:creationId xmlns:a16="http://schemas.microsoft.com/office/drawing/2014/main" id="{945E87D0-6BFE-B941-B8E4-9C0B28247B8B}"/>
              </a:ext>
            </a:extLst>
          </p:cNvPr>
          <p:cNvSpPr txBox="1"/>
          <p:nvPr/>
        </p:nvSpPr>
        <p:spPr>
          <a:xfrm>
            <a:off x="7498581" y="1907372"/>
            <a:ext cx="2411538" cy="1323439"/>
          </a:xfrm>
          <a:prstGeom prst="rect">
            <a:avLst/>
          </a:prstGeom>
          <a:noFill/>
        </p:spPr>
        <p:txBody>
          <a:bodyPr wrap="square" rtlCol="0">
            <a:spAutoFit/>
          </a:bodyPr>
          <a:lstStyle/>
          <a:p>
            <a:r>
              <a:rPr lang="en-US" sz="8000" dirty="0"/>
              <a:t>Hell</a:t>
            </a:r>
          </a:p>
        </p:txBody>
      </p:sp>
      <p:pic>
        <p:nvPicPr>
          <p:cNvPr id="6" name="Picture 5" descr="A picture containing text, red, clock, scoreboard&#10;&#10;Description automatically generated">
            <a:extLst>
              <a:ext uri="{FF2B5EF4-FFF2-40B4-BE49-F238E27FC236}">
                <a16:creationId xmlns:a16="http://schemas.microsoft.com/office/drawing/2014/main" id="{5E8F98AF-0D60-AB4B-969F-E3CB758BD038}"/>
              </a:ext>
            </a:extLst>
          </p:cNvPr>
          <p:cNvPicPr>
            <a:picLocks noChangeAspect="1"/>
          </p:cNvPicPr>
          <p:nvPr/>
        </p:nvPicPr>
        <p:blipFill>
          <a:blip r:embed="rId2"/>
          <a:stretch>
            <a:fillRect/>
          </a:stretch>
        </p:blipFill>
        <p:spPr>
          <a:xfrm>
            <a:off x="1010507" y="3050270"/>
            <a:ext cx="4302897" cy="1200282"/>
          </a:xfrm>
          <a:prstGeom prst="rect">
            <a:avLst/>
          </a:prstGeom>
        </p:spPr>
      </p:pic>
      <p:pic>
        <p:nvPicPr>
          <p:cNvPr id="10" name="Picture 9">
            <a:extLst>
              <a:ext uri="{FF2B5EF4-FFF2-40B4-BE49-F238E27FC236}">
                <a16:creationId xmlns:a16="http://schemas.microsoft.com/office/drawing/2014/main" id="{AFB46984-DD69-104A-B74E-4F58BAF95C6A}"/>
              </a:ext>
            </a:extLst>
          </p:cNvPr>
          <p:cNvPicPr>
            <a:picLocks noChangeAspect="1"/>
          </p:cNvPicPr>
          <p:nvPr/>
        </p:nvPicPr>
        <p:blipFill>
          <a:blip r:embed="rId3"/>
          <a:stretch>
            <a:fillRect/>
          </a:stretch>
        </p:blipFill>
        <p:spPr>
          <a:xfrm>
            <a:off x="5824151" y="3050270"/>
            <a:ext cx="4893455" cy="1200282"/>
          </a:xfrm>
          <a:prstGeom prst="rect">
            <a:avLst/>
          </a:prstGeom>
        </p:spPr>
      </p:pic>
    </p:spTree>
    <p:extLst>
      <p:ext uri="{BB962C8B-B14F-4D97-AF65-F5344CB8AC3E}">
        <p14:creationId xmlns:p14="http://schemas.microsoft.com/office/powerpoint/2010/main" val="1140058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3BD78-0495-8347-878B-EF5A7BE02A32}"/>
              </a:ext>
            </a:extLst>
          </p:cNvPr>
          <p:cNvSpPr>
            <a:spLocks noGrp="1"/>
          </p:cNvSpPr>
          <p:nvPr>
            <p:ph type="title"/>
          </p:nvPr>
        </p:nvSpPr>
        <p:spPr>
          <a:xfrm>
            <a:off x="762000" y="439186"/>
            <a:ext cx="9817608" cy="3404615"/>
          </a:xfrm>
        </p:spPr>
        <p:txBody>
          <a:bodyPr>
            <a:normAutofit fontScale="90000"/>
          </a:bodyPr>
          <a:lstStyle/>
          <a:p>
            <a:br>
              <a:rPr lang="en-US" dirty="0"/>
            </a:br>
            <a:r>
              <a:rPr lang="en-US" sz="4900" b="1" i="1" dirty="0">
                <a:latin typeface="+mn-lt"/>
              </a:rPr>
              <a:t>Heaven: </a:t>
            </a:r>
            <a:br>
              <a:rPr lang="en-US" sz="4900" b="1" i="1" dirty="0">
                <a:latin typeface="+mn-lt"/>
              </a:rPr>
            </a:br>
            <a:r>
              <a:rPr lang="en-US" sz="4900" dirty="0"/>
              <a:t>A wine recommender based on the capture and analysis of individual perception, intent, and emotional preferences to retain customers and acquire new ones.</a:t>
            </a:r>
            <a:br>
              <a:rPr lang="en-US" sz="4900" dirty="0"/>
            </a:br>
            <a:endParaRPr lang="en-US" sz="4900" dirty="0"/>
          </a:p>
        </p:txBody>
      </p:sp>
      <p:sp>
        <p:nvSpPr>
          <p:cNvPr id="4" name="TextBox 3">
            <a:extLst>
              <a:ext uri="{FF2B5EF4-FFF2-40B4-BE49-F238E27FC236}">
                <a16:creationId xmlns:a16="http://schemas.microsoft.com/office/drawing/2014/main" id="{61D8624E-7740-4548-A297-DE4EA5500907}"/>
              </a:ext>
            </a:extLst>
          </p:cNvPr>
          <p:cNvSpPr txBox="1"/>
          <p:nvPr/>
        </p:nvSpPr>
        <p:spPr>
          <a:xfrm>
            <a:off x="609600" y="4242816"/>
            <a:ext cx="9863328" cy="1446550"/>
          </a:xfrm>
          <a:prstGeom prst="rect">
            <a:avLst/>
          </a:prstGeom>
          <a:noFill/>
        </p:spPr>
        <p:txBody>
          <a:bodyPr wrap="square" rtlCol="0">
            <a:spAutoFit/>
          </a:bodyPr>
          <a:lstStyle/>
          <a:p>
            <a:r>
              <a:rPr lang="en-US" sz="4400" b="1" i="1" dirty="0"/>
              <a:t>Hell: </a:t>
            </a:r>
          </a:p>
          <a:p>
            <a:r>
              <a:rPr lang="en-US" sz="4400" dirty="0">
                <a:latin typeface="+mj-lt"/>
              </a:rPr>
              <a:t>Continue as usual.</a:t>
            </a:r>
            <a:r>
              <a:rPr lang="en-US" sz="4400" dirty="0"/>
              <a:t> </a:t>
            </a:r>
          </a:p>
        </p:txBody>
      </p:sp>
      <p:sp>
        <p:nvSpPr>
          <p:cNvPr id="3" name="Rectangle 2">
            <a:extLst>
              <a:ext uri="{FF2B5EF4-FFF2-40B4-BE49-F238E27FC236}">
                <a16:creationId xmlns:a16="http://schemas.microsoft.com/office/drawing/2014/main" id="{E8A657D6-0E89-3446-8C67-980279EC5559}"/>
              </a:ext>
            </a:extLst>
          </p:cNvPr>
          <p:cNvSpPr/>
          <p:nvPr/>
        </p:nvSpPr>
        <p:spPr>
          <a:xfrm>
            <a:off x="2856346" y="6088381"/>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7899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06FA-3DF9-974D-8E77-E77DF84C15C5}"/>
              </a:ext>
            </a:extLst>
          </p:cNvPr>
          <p:cNvSpPr>
            <a:spLocks noGrp="1"/>
          </p:cNvSpPr>
          <p:nvPr>
            <p:ph type="title"/>
          </p:nvPr>
        </p:nvSpPr>
        <p:spPr/>
        <p:txBody>
          <a:bodyPr/>
          <a:lstStyle/>
          <a:p>
            <a:pPr algn="ctr"/>
            <a:r>
              <a:rPr lang="en-US" dirty="0"/>
              <a:t>The Billion-Dollar Recommender</a:t>
            </a:r>
          </a:p>
        </p:txBody>
      </p:sp>
      <p:pic>
        <p:nvPicPr>
          <p:cNvPr id="7" name="Picture 6" descr="Graphical user interface, text, application&#10;&#10;Description automatically generated">
            <a:extLst>
              <a:ext uri="{FF2B5EF4-FFF2-40B4-BE49-F238E27FC236}">
                <a16:creationId xmlns:a16="http://schemas.microsoft.com/office/drawing/2014/main" id="{AB406559-B7D0-1940-9B6A-D82857D1DF1D}"/>
              </a:ext>
            </a:extLst>
          </p:cNvPr>
          <p:cNvPicPr>
            <a:picLocks noChangeAspect="1"/>
          </p:cNvPicPr>
          <p:nvPr/>
        </p:nvPicPr>
        <p:blipFill>
          <a:blip r:embed="rId2"/>
          <a:stretch>
            <a:fillRect/>
          </a:stretch>
        </p:blipFill>
        <p:spPr>
          <a:xfrm>
            <a:off x="2835820" y="1690688"/>
            <a:ext cx="7015660" cy="1880415"/>
          </a:xfrm>
          <a:prstGeom prst="rect">
            <a:avLst/>
          </a:prstGeom>
        </p:spPr>
      </p:pic>
      <p:pic>
        <p:nvPicPr>
          <p:cNvPr id="11" name="Picture 10" descr="Text&#10;&#10;Description automatically generated">
            <a:extLst>
              <a:ext uri="{FF2B5EF4-FFF2-40B4-BE49-F238E27FC236}">
                <a16:creationId xmlns:a16="http://schemas.microsoft.com/office/drawing/2014/main" id="{C0B98D08-FB16-3140-9120-9058143BB4A4}"/>
              </a:ext>
            </a:extLst>
          </p:cNvPr>
          <p:cNvPicPr>
            <a:picLocks noChangeAspect="1"/>
          </p:cNvPicPr>
          <p:nvPr/>
        </p:nvPicPr>
        <p:blipFill>
          <a:blip r:embed="rId3"/>
          <a:stretch>
            <a:fillRect/>
          </a:stretch>
        </p:blipFill>
        <p:spPr>
          <a:xfrm>
            <a:off x="1333500" y="3016251"/>
            <a:ext cx="10020300" cy="1524000"/>
          </a:xfrm>
          <a:prstGeom prst="rect">
            <a:avLst/>
          </a:prstGeom>
        </p:spPr>
      </p:pic>
      <p:sp>
        <p:nvSpPr>
          <p:cNvPr id="3" name="Rectangle 2">
            <a:extLst>
              <a:ext uri="{FF2B5EF4-FFF2-40B4-BE49-F238E27FC236}">
                <a16:creationId xmlns:a16="http://schemas.microsoft.com/office/drawing/2014/main" id="{127D3161-C1D3-BD44-9AB8-92AF95991742}"/>
              </a:ext>
            </a:extLst>
          </p:cNvPr>
          <p:cNvSpPr/>
          <p:nvPr/>
        </p:nvSpPr>
        <p:spPr>
          <a:xfrm>
            <a:off x="3115426" y="6123543"/>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73128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application, email&#10;&#10;Description automatically generated">
            <a:extLst>
              <a:ext uri="{FF2B5EF4-FFF2-40B4-BE49-F238E27FC236}">
                <a16:creationId xmlns:a16="http://schemas.microsoft.com/office/drawing/2014/main" id="{BBD440CC-7DBF-544C-A4D1-DD3ADF307211}"/>
              </a:ext>
            </a:extLst>
          </p:cNvPr>
          <p:cNvPicPr>
            <a:picLocks noGrp="1" noChangeAspect="1"/>
          </p:cNvPicPr>
          <p:nvPr>
            <p:ph idx="1"/>
          </p:nvPr>
        </p:nvPicPr>
        <p:blipFill>
          <a:blip r:embed="rId2"/>
          <a:stretch>
            <a:fillRect/>
          </a:stretch>
        </p:blipFill>
        <p:spPr>
          <a:xfrm>
            <a:off x="2666683" y="965895"/>
            <a:ext cx="5712003" cy="2074543"/>
          </a:xfrm>
        </p:spPr>
      </p:pic>
      <p:sp>
        <p:nvSpPr>
          <p:cNvPr id="8" name="TextBox 7">
            <a:extLst>
              <a:ext uri="{FF2B5EF4-FFF2-40B4-BE49-F238E27FC236}">
                <a16:creationId xmlns:a16="http://schemas.microsoft.com/office/drawing/2014/main" id="{06A6B1CC-2288-0D4C-A1E8-E8B81A2B8F10}"/>
              </a:ext>
            </a:extLst>
          </p:cNvPr>
          <p:cNvSpPr txBox="1"/>
          <p:nvPr/>
        </p:nvSpPr>
        <p:spPr>
          <a:xfrm>
            <a:off x="265890" y="3040438"/>
            <a:ext cx="10505662" cy="4093428"/>
          </a:xfrm>
          <a:prstGeom prst="rect">
            <a:avLst/>
          </a:prstGeom>
          <a:noFill/>
        </p:spPr>
        <p:txBody>
          <a:bodyPr wrap="square" rtlCol="0">
            <a:spAutoFit/>
          </a:bodyPr>
          <a:lstStyle/>
          <a:p>
            <a:r>
              <a:rPr lang="en-US" i="1" dirty="0">
                <a:solidFill>
                  <a:schemeClr val="accent2">
                    <a:lumMod val="75000"/>
                  </a:schemeClr>
                </a:solidFill>
              </a:rPr>
              <a:t>“Netflix has had star ratings for much of our history, but we’ve learned through over a year of testing that while we’ve used stars to help you personalize your suggestions, many of our members are confused about what they do….</a:t>
            </a:r>
          </a:p>
          <a:p>
            <a:endParaRPr lang="en-US" sz="1200" i="1" dirty="0">
              <a:solidFill>
                <a:schemeClr val="accent2">
                  <a:lumMod val="75000"/>
                </a:schemeClr>
              </a:solidFill>
            </a:endParaRPr>
          </a:p>
          <a:p>
            <a:r>
              <a:rPr lang="en-US" i="1" dirty="0">
                <a:solidFill>
                  <a:schemeClr val="accent2">
                    <a:lumMod val="75000"/>
                  </a:schemeClr>
                </a:solidFill>
              </a:rPr>
              <a:t>“That’s because we’ve all gotten used to star ratings on e-commerce and review apps, where rating contributes to an overall average, and the star rating shown next to a restaurant or a pair of shoes is an average of all the reviewers. On those apps, being a reviewer can be fun and helpful to others, but the primary goal isn’t always to help you get better suggestions….</a:t>
            </a:r>
          </a:p>
          <a:p>
            <a:endParaRPr lang="en-US" sz="1200" i="1" dirty="0">
              <a:solidFill>
                <a:schemeClr val="accent2">
                  <a:lumMod val="75000"/>
                </a:schemeClr>
              </a:solidFill>
            </a:endParaRPr>
          </a:p>
          <a:p>
            <a:r>
              <a:rPr lang="en-US" i="1" dirty="0">
                <a:solidFill>
                  <a:schemeClr val="accent2">
                    <a:lumMod val="75000"/>
                  </a:schemeClr>
                </a:solidFill>
              </a:rPr>
              <a:t>“There are much better ways of to help people find videos to watch than focusing only on those with a high predicted star rating.”</a:t>
            </a:r>
          </a:p>
          <a:p>
            <a:endParaRPr lang="en-US" sz="1200" dirty="0"/>
          </a:p>
          <a:p>
            <a:r>
              <a:rPr lang="en-US" sz="1600" dirty="0"/>
              <a:t>-- Gomez-Uribe &amp; Neil Hunt eliminated stars and reviews when they designed and implemented Netflix’s new recommender. </a:t>
            </a:r>
          </a:p>
          <a:p>
            <a:pPr algn="ctr"/>
            <a:endParaRPr lang="en-US" sz="1400" dirty="0"/>
          </a:p>
          <a:p>
            <a:pPr algn="ctr"/>
            <a:r>
              <a:rPr lang="en-US" sz="1400" dirty="0"/>
              <a:t>Property of Revolution Algorithms - Copyright 2021</a:t>
            </a:r>
          </a:p>
          <a:p>
            <a:endParaRPr lang="en-US" dirty="0"/>
          </a:p>
        </p:txBody>
      </p:sp>
      <p:sp>
        <p:nvSpPr>
          <p:cNvPr id="9" name="TextBox 8">
            <a:extLst>
              <a:ext uri="{FF2B5EF4-FFF2-40B4-BE49-F238E27FC236}">
                <a16:creationId xmlns:a16="http://schemas.microsoft.com/office/drawing/2014/main" id="{98F1B04A-54E6-3F4E-9B66-8DA91235D5A0}"/>
              </a:ext>
            </a:extLst>
          </p:cNvPr>
          <p:cNvSpPr txBox="1"/>
          <p:nvPr/>
        </p:nvSpPr>
        <p:spPr>
          <a:xfrm>
            <a:off x="265890" y="260396"/>
            <a:ext cx="11757235" cy="584775"/>
          </a:xfrm>
          <a:prstGeom prst="rect">
            <a:avLst/>
          </a:prstGeom>
          <a:noFill/>
        </p:spPr>
        <p:txBody>
          <a:bodyPr wrap="square" rtlCol="0">
            <a:spAutoFit/>
          </a:bodyPr>
          <a:lstStyle/>
          <a:p>
            <a:r>
              <a:rPr lang="en-US" sz="3200" dirty="0">
                <a:solidFill>
                  <a:srgbClr val="C00000"/>
                </a:solidFill>
              </a:rPr>
              <a:t>Why did Netflix kill stars and ratings? (To increase customer retention)</a:t>
            </a:r>
          </a:p>
        </p:txBody>
      </p:sp>
    </p:spTree>
    <p:extLst>
      <p:ext uri="{BB962C8B-B14F-4D97-AF65-F5344CB8AC3E}">
        <p14:creationId xmlns:p14="http://schemas.microsoft.com/office/powerpoint/2010/main" val="3068177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49D6-426A-294E-8194-59B4DB4364FB}"/>
              </a:ext>
            </a:extLst>
          </p:cNvPr>
          <p:cNvSpPr>
            <a:spLocks noGrp="1"/>
          </p:cNvSpPr>
          <p:nvPr>
            <p:ph type="title"/>
          </p:nvPr>
        </p:nvSpPr>
        <p:spPr>
          <a:xfrm>
            <a:off x="571233" y="130700"/>
            <a:ext cx="5364892" cy="1187321"/>
          </a:xfrm>
        </p:spPr>
        <p:txBody>
          <a:bodyPr>
            <a:normAutofit/>
          </a:bodyPr>
          <a:lstStyle/>
          <a:p>
            <a:r>
              <a:rPr lang="en-US" sz="3600" b="1" dirty="0"/>
              <a:t>Netflix customer retention – Median: 93%</a:t>
            </a:r>
          </a:p>
        </p:txBody>
      </p:sp>
      <p:sp>
        <p:nvSpPr>
          <p:cNvPr id="5" name="TextBox 4">
            <a:extLst>
              <a:ext uri="{FF2B5EF4-FFF2-40B4-BE49-F238E27FC236}">
                <a16:creationId xmlns:a16="http://schemas.microsoft.com/office/drawing/2014/main" id="{E29F9B92-76BE-8343-B389-34EF7202A355}"/>
              </a:ext>
            </a:extLst>
          </p:cNvPr>
          <p:cNvSpPr txBox="1"/>
          <p:nvPr/>
        </p:nvSpPr>
        <p:spPr>
          <a:xfrm>
            <a:off x="691649" y="1329341"/>
            <a:ext cx="4522574" cy="3693319"/>
          </a:xfrm>
          <a:prstGeom prst="rect">
            <a:avLst/>
          </a:prstGeom>
          <a:noFill/>
        </p:spPr>
        <p:txBody>
          <a:bodyPr wrap="square" rtlCol="0">
            <a:spAutoFit/>
          </a:bodyPr>
          <a:lstStyle/>
          <a:p>
            <a:r>
              <a:rPr lang="en-US" dirty="0"/>
              <a:t>98% – “— </a:t>
            </a:r>
            <a:r>
              <a:rPr lang="en-US" i="1" dirty="0">
                <a:hlinkClick r:id="rId2"/>
              </a:rPr>
              <a:t>The Netflix Recommender System: Algorithms, Business Value, and Innovation </a:t>
            </a:r>
            <a:r>
              <a:rPr lang="en-US" dirty="0"/>
              <a:t>(written by two former top Netflix executives).</a:t>
            </a:r>
          </a:p>
          <a:p>
            <a:endParaRPr lang="en-US" dirty="0"/>
          </a:p>
          <a:p>
            <a:r>
              <a:rPr lang="en-US" dirty="0"/>
              <a:t>93% – </a:t>
            </a:r>
            <a:r>
              <a:rPr lang="en-US" i="1" dirty="0">
                <a:hlinkClick r:id="rId3"/>
              </a:rPr>
              <a:t>Market Research Highlights Netflix’s Continued Dominance Of The SVOD Market</a:t>
            </a:r>
            <a:endParaRPr lang="en-US" dirty="0"/>
          </a:p>
          <a:p>
            <a:endParaRPr lang="en-US" dirty="0"/>
          </a:p>
          <a:p>
            <a:r>
              <a:rPr lang="en-US" dirty="0"/>
              <a:t>93% – </a:t>
            </a:r>
            <a:r>
              <a:rPr lang="en-US" i="1" dirty="0">
                <a:hlinkClick r:id="rId4"/>
              </a:rPr>
              <a:t>Selerity: Netflix is successful thanks to big data and analytics.</a:t>
            </a:r>
            <a:endParaRPr lang="en-US" dirty="0"/>
          </a:p>
          <a:p>
            <a:endParaRPr lang="en-US" dirty="0"/>
          </a:p>
          <a:p>
            <a:r>
              <a:rPr lang="en-US" dirty="0"/>
              <a:t>91% – </a:t>
            </a:r>
            <a:r>
              <a:rPr lang="en-US" i="1" dirty="0">
                <a:hlinkClick r:id="rId5"/>
              </a:rPr>
              <a:t>How Netflix Maintains a Low Churn Rate by Keeping Customers Engaged &amp; Watching</a:t>
            </a:r>
            <a:endParaRPr lang="en-US" dirty="0"/>
          </a:p>
        </p:txBody>
      </p:sp>
      <p:sp>
        <p:nvSpPr>
          <p:cNvPr id="6" name="TextBox 5">
            <a:extLst>
              <a:ext uri="{FF2B5EF4-FFF2-40B4-BE49-F238E27FC236}">
                <a16:creationId xmlns:a16="http://schemas.microsoft.com/office/drawing/2014/main" id="{97326D6B-5083-BD40-8833-5092B8411A78}"/>
              </a:ext>
            </a:extLst>
          </p:cNvPr>
          <p:cNvSpPr txBox="1"/>
          <p:nvPr/>
        </p:nvSpPr>
        <p:spPr>
          <a:xfrm>
            <a:off x="7430199" y="188373"/>
            <a:ext cx="1574086" cy="646331"/>
          </a:xfrm>
          <a:prstGeom prst="rect">
            <a:avLst/>
          </a:prstGeom>
          <a:noFill/>
        </p:spPr>
        <p:txBody>
          <a:bodyPr wrap="square" rtlCol="0">
            <a:spAutoFit/>
          </a:bodyPr>
          <a:lstStyle/>
          <a:p>
            <a:pPr algn="ctr"/>
            <a:r>
              <a:rPr lang="en-US" sz="3600" dirty="0"/>
              <a:t>Wine</a:t>
            </a:r>
          </a:p>
        </p:txBody>
      </p:sp>
      <p:sp>
        <p:nvSpPr>
          <p:cNvPr id="8" name="TextBox 7">
            <a:extLst>
              <a:ext uri="{FF2B5EF4-FFF2-40B4-BE49-F238E27FC236}">
                <a16:creationId xmlns:a16="http://schemas.microsoft.com/office/drawing/2014/main" id="{A09C0B6C-DFA9-2141-A2F4-A8E5DDF0B0C7}"/>
              </a:ext>
            </a:extLst>
          </p:cNvPr>
          <p:cNvSpPr txBox="1"/>
          <p:nvPr/>
        </p:nvSpPr>
        <p:spPr>
          <a:xfrm>
            <a:off x="5718509" y="871280"/>
            <a:ext cx="6005384" cy="3785652"/>
          </a:xfrm>
          <a:prstGeom prst="rect">
            <a:avLst/>
          </a:prstGeom>
          <a:noFill/>
        </p:spPr>
        <p:txBody>
          <a:bodyPr wrap="square" rtlCol="0">
            <a:spAutoFit/>
          </a:bodyPr>
          <a:lstStyle/>
          <a:p>
            <a:pPr algn="ctr"/>
            <a:r>
              <a:rPr lang="en-US" sz="2000" dirty="0"/>
              <a:t>Winery Clubs – 82.5% annual retention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b="1" dirty="0"/>
              <a:t>Retail Wine Clubs (</a:t>
            </a:r>
            <a:r>
              <a:rPr lang="en-US" b="1" dirty="0" err="1"/>
              <a:t>Winc</a:t>
            </a:r>
            <a:r>
              <a:rPr lang="en-US" b="1" dirty="0"/>
              <a:t>, First Leaf, etc.) - </a:t>
            </a:r>
            <a:r>
              <a:rPr lang="en-US" b="1" dirty="0">
                <a:hlinkClick r:id="rId6"/>
              </a:rPr>
              <a:t>65 to 75%</a:t>
            </a:r>
            <a:endParaRPr lang="en-US" sz="1200" b="1" dirty="0">
              <a:hlinkClick r:id="rId7"/>
            </a:endParaRPr>
          </a:p>
        </p:txBody>
      </p:sp>
      <p:pic>
        <p:nvPicPr>
          <p:cNvPr id="13" name="Picture 12" descr="Chart, bar chart&#10;&#10;Description automatically generated">
            <a:extLst>
              <a:ext uri="{FF2B5EF4-FFF2-40B4-BE49-F238E27FC236}">
                <a16:creationId xmlns:a16="http://schemas.microsoft.com/office/drawing/2014/main" id="{CCB4AD12-0C9E-5842-96CC-2A75A4F3D47B}"/>
              </a:ext>
            </a:extLst>
          </p:cNvPr>
          <p:cNvPicPr>
            <a:picLocks noChangeAspect="1"/>
          </p:cNvPicPr>
          <p:nvPr/>
        </p:nvPicPr>
        <p:blipFill>
          <a:blip r:embed="rId8"/>
          <a:stretch>
            <a:fillRect/>
          </a:stretch>
        </p:blipFill>
        <p:spPr>
          <a:xfrm>
            <a:off x="6582032" y="1315403"/>
            <a:ext cx="3270420" cy="2791135"/>
          </a:xfrm>
          <a:prstGeom prst="rect">
            <a:avLst/>
          </a:prstGeom>
        </p:spPr>
      </p:pic>
      <p:sp>
        <p:nvSpPr>
          <p:cNvPr id="16" name="TextBox 15">
            <a:extLst>
              <a:ext uri="{FF2B5EF4-FFF2-40B4-BE49-F238E27FC236}">
                <a16:creationId xmlns:a16="http://schemas.microsoft.com/office/drawing/2014/main" id="{BF0932A3-8FDF-0045-BB09-148F23F1AE32}"/>
              </a:ext>
            </a:extLst>
          </p:cNvPr>
          <p:cNvSpPr txBox="1"/>
          <p:nvPr/>
        </p:nvSpPr>
        <p:spPr>
          <a:xfrm>
            <a:off x="8645880" y="4980098"/>
            <a:ext cx="1958544" cy="1354217"/>
          </a:xfrm>
          <a:prstGeom prst="rect">
            <a:avLst/>
          </a:prstGeom>
          <a:noFill/>
        </p:spPr>
        <p:txBody>
          <a:bodyPr wrap="square" rtlCol="0">
            <a:spAutoFit/>
          </a:bodyPr>
          <a:lstStyle/>
          <a:p>
            <a:r>
              <a:rPr lang="en-US" sz="1600" dirty="0"/>
              <a:t>IT Services: 81%</a:t>
            </a:r>
          </a:p>
          <a:p>
            <a:r>
              <a:rPr lang="en-US" sz="1600" dirty="0"/>
              <a:t>Telecom: 78%</a:t>
            </a:r>
          </a:p>
          <a:p>
            <a:r>
              <a:rPr lang="en-US" sz="1600" dirty="0"/>
              <a:t>Banking: 75%</a:t>
            </a:r>
          </a:p>
          <a:p>
            <a:r>
              <a:rPr lang="en-US" sz="1600" dirty="0"/>
              <a:t>Retail: 63%</a:t>
            </a:r>
          </a:p>
          <a:p>
            <a:endParaRPr lang="en-US" dirty="0"/>
          </a:p>
        </p:txBody>
      </p:sp>
      <p:sp>
        <p:nvSpPr>
          <p:cNvPr id="17" name="TextBox 16">
            <a:extLst>
              <a:ext uri="{FF2B5EF4-FFF2-40B4-BE49-F238E27FC236}">
                <a16:creationId xmlns:a16="http://schemas.microsoft.com/office/drawing/2014/main" id="{12383B37-B409-AD4B-AE87-845493CF36FB}"/>
              </a:ext>
            </a:extLst>
          </p:cNvPr>
          <p:cNvSpPr txBox="1"/>
          <p:nvPr/>
        </p:nvSpPr>
        <p:spPr>
          <a:xfrm>
            <a:off x="5999967" y="5022660"/>
            <a:ext cx="2376617" cy="830997"/>
          </a:xfrm>
          <a:prstGeom prst="rect">
            <a:avLst/>
          </a:prstGeom>
          <a:noFill/>
        </p:spPr>
        <p:txBody>
          <a:bodyPr wrap="square" rtlCol="0">
            <a:spAutoFit/>
          </a:bodyPr>
          <a:lstStyle/>
          <a:p>
            <a:r>
              <a:rPr lang="en-US" sz="1600" dirty="0"/>
              <a:t>Professional services: 84%</a:t>
            </a:r>
          </a:p>
          <a:p>
            <a:r>
              <a:rPr lang="en-US" sz="1600" dirty="0"/>
              <a:t>Media: 84%</a:t>
            </a:r>
          </a:p>
          <a:p>
            <a:r>
              <a:rPr lang="en-US" sz="1600" dirty="0"/>
              <a:t>Insurance: 83%</a:t>
            </a:r>
          </a:p>
        </p:txBody>
      </p:sp>
      <p:sp>
        <p:nvSpPr>
          <p:cNvPr id="20" name="TextBox 19">
            <a:extLst>
              <a:ext uri="{FF2B5EF4-FFF2-40B4-BE49-F238E27FC236}">
                <a16:creationId xmlns:a16="http://schemas.microsoft.com/office/drawing/2014/main" id="{F74B244E-62B2-8942-89F0-AF7DDEE0A8E6}"/>
              </a:ext>
            </a:extLst>
          </p:cNvPr>
          <p:cNvSpPr txBox="1"/>
          <p:nvPr/>
        </p:nvSpPr>
        <p:spPr>
          <a:xfrm>
            <a:off x="5668425" y="4656932"/>
            <a:ext cx="5097635" cy="646331"/>
          </a:xfrm>
          <a:prstGeom prst="rect">
            <a:avLst/>
          </a:prstGeom>
          <a:noFill/>
        </p:spPr>
        <p:txBody>
          <a:bodyPr wrap="square" rtlCol="0">
            <a:spAutoFit/>
          </a:bodyPr>
          <a:lstStyle/>
          <a:p>
            <a:r>
              <a:rPr lang="en-US" dirty="0">
                <a:hlinkClick r:id="rId7"/>
              </a:rPr>
              <a:t>Overall: Average customer retention rate by industry</a:t>
            </a:r>
            <a:endParaRPr lang="en-US" dirty="0"/>
          </a:p>
          <a:p>
            <a:endParaRPr lang="en-US" dirty="0"/>
          </a:p>
        </p:txBody>
      </p:sp>
      <p:sp>
        <p:nvSpPr>
          <p:cNvPr id="3" name="Rectangle 2">
            <a:extLst>
              <a:ext uri="{FF2B5EF4-FFF2-40B4-BE49-F238E27FC236}">
                <a16:creationId xmlns:a16="http://schemas.microsoft.com/office/drawing/2014/main" id="{D38CB731-9D17-A34C-87C8-5A1837A14B24}"/>
              </a:ext>
            </a:extLst>
          </p:cNvPr>
          <p:cNvSpPr/>
          <p:nvPr/>
        </p:nvSpPr>
        <p:spPr>
          <a:xfrm>
            <a:off x="2721329" y="6219385"/>
            <a:ext cx="4985788" cy="369332"/>
          </a:xfrm>
          <a:prstGeom prst="rect">
            <a:avLst/>
          </a:prstGeom>
        </p:spPr>
        <p:txBody>
          <a:bodyPr wrap="none">
            <a:spAutoFit/>
          </a:bodyPr>
          <a:lstStyle/>
          <a:p>
            <a:r>
              <a:rPr lang="en-US" dirty="0"/>
              <a:t>Property of Revolution Algorithms - Copyright 2021</a:t>
            </a:r>
          </a:p>
        </p:txBody>
      </p:sp>
    </p:spTree>
    <p:extLst>
      <p:ext uri="{BB962C8B-B14F-4D97-AF65-F5344CB8AC3E}">
        <p14:creationId xmlns:p14="http://schemas.microsoft.com/office/powerpoint/2010/main" val="3931323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18994</TotalTime>
  <Words>4819</Words>
  <Application>Microsoft Macintosh PowerPoint</Application>
  <PresentationFormat>Widescreen</PresentationFormat>
  <Paragraphs>318</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Capturing consumer perceptions, subconscious data &amp; intent for accurate recommendations that can dramatically increase customer retention and profitability.</vt:lpstr>
      <vt:lpstr>The Clans Recommender</vt:lpstr>
      <vt:lpstr>This presentation is the graphic summary of series of articles (below) by Clans inventor Lewis Perdue   Taken as a whole, this series demonstrates why even Netflix could not be the “Netflix of wine” without added capabilities.  (Right-click hyperlinks to open)</vt:lpstr>
      <vt:lpstr>PowerPoint Presentation</vt:lpstr>
      <vt:lpstr>Heaven</vt:lpstr>
      <vt:lpstr> Heaven:  A wine recommender based on the capture and analysis of individual perception, intent, and emotional preferences to retain customers and acquire new ones. </vt:lpstr>
      <vt:lpstr>The Billion-Dollar Recommender</vt:lpstr>
      <vt:lpstr>PowerPoint Presentation</vt:lpstr>
      <vt:lpstr>Netflix customer retention – Median: 93%</vt:lpstr>
      <vt:lpstr>Customer retention is vital because…$$$$</vt:lpstr>
      <vt:lpstr>Netflix: “There are better ways than stars, ratings &amp; reviews”</vt:lpstr>
      <vt:lpstr>People hate recommendations based on ratings and reviews</vt:lpstr>
      <vt:lpstr>Wine recommendations fare even worse (With dramatic consequences)</vt:lpstr>
      <vt:lpstr>Little wonder wine is America’s most marginalized AlcBev</vt:lpstr>
      <vt:lpstr>Ready-to-drink category will soon overtake wine in the US</vt:lpstr>
      <vt:lpstr>Why have the days of stars and reviews long passed? </vt:lpstr>
      <vt:lpstr>When “excellent” actually means “just okay”</vt:lpstr>
      <vt:lpstr>Data Shows Stars Have Positivity/Grade Inflation Issues</vt:lpstr>
      <vt:lpstr>PowerPoint Presentation</vt:lpstr>
      <vt:lpstr>The 100-Point Scale Also Has a “Grade Inflation Problem</vt:lpstr>
      <vt:lpstr>100-Point Scores Are Unreliably Inconsistent …  Even Among Experts</vt:lpstr>
      <vt:lpstr>Netflix bails on stars and reviews in 2015 &amp; goes thumbs up or down ….</vt:lpstr>
      <vt:lpstr>Netflix goes big on collecting personal data to increase recommendation accuracy</vt:lpstr>
      <vt:lpstr>“[H]umans are surprisingly bad at choosing between many options, quickly getting overwhelmed and choosing ‘none of the above’ or making poor choices” — Carlos Gomez-Uribe, Netflix VP of product innovation &amp; Chief Product Officer Neil Hunt.</vt:lpstr>
      <vt:lpstr>Why wine’s harder to recommend than movies</vt:lpstr>
      <vt:lpstr>Understanding the importance of perception and emotions in recommendations requires a look at how senses and how the human brain work</vt:lpstr>
      <vt:lpstr>Sight and sound are far simpler senses than smell and taste</vt:lpstr>
      <vt:lpstr>Sight and sound can be shared in real time</vt:lpstr>
      <vt:lpstr>Standard tests for vision &amp; hearing indicate a relatively narrow range of normal experience</vt:lpstr>
      <vt:lpstr>Taste is relatively simple</vt:lpstr>
      <vt:lpstr>Smell is the foundation of flavor. But almost nobody has the same set of olfactory genes.   Therefore, nobody smells the same thing the same way</vt:lpstr>
      <vt:lpstr>PowerPoint Presentation</vt:lpstr>
      <vt:lpstr>The Human Nose Can Detect a Trillion Smells: Science</vt:lpstr>
      <vt:lpstr>Flavors go off the rails in the brain </vt:lpstr>
      <vt:lpstr>Look at this in a more familiar way: A corporate hierarchy</vt:lpstr>
      <vt:lpstr>What Makes the PreFrontal Cortex So Important? </vt:lpstr>
      <vt:lpstr>What does this have to do with why it’s so hard describing scents and using those words in reviews and for recommendations? – Part 1</vt:lpstr>
      <vt:lpstr>What does this have to do with why it’s so hard describing scents and using those words in reviews and for recommendations? – Part 2</vt:lpstr>
      <vt:lpstr>PowerPoint Presentation</vt:lpstr>
      <vt:lpstr>Wine: Stuck with the irrelevance of words</vt:lpstr>
      <vt:lpstr> “I really draw the line at scorched earth and spicy earth.”  “First, I have never eaten earth (although I have smelled earth after a good summer rain) and I have never been near scorched earth, perhaps because Attila the Hun and Genghis Khan were a bit before my time.  “And how do you know what spicy earth tastes or smells like? I could go into my back yard and sprinkle some cumin, cardamom, turmeric and fenugreek; but how would I know that those are the right choices, rather than coriander, chili powder, caraway seeds and cayenne?”  — From On Wine Bullshit, Journal of Wine Economics, Volume 2, Number 2, Fall 2007, Pages 129–135  </vt:lpstr>
      <vt:lpstr>PowerPoint Presentation</vt:lpstr>
      <vt:lpstr>ORANGE!</vt:lpstr>
      <vt:lpstr>Neuroscience Confirms We Buy on Emotion &amp; Justify with Logic &amp; Yet We Sell to Mr. Rational &amp; Ignore Mr. Intuitive</vt:lpstr>
      <vt:lpstr>Because emotions and the subconscious are fundamental drivers of purchase decisions, Clans is vital even for “metric-driven” products.</vt:lpstr>
      <vt:lpstr>How does Clans navigate this thicket?</vt:lpstr>
      <vt:lpstr>Much more data and information can be found at this series of articles written by Clans Founder Lewis Perdue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there no Netflix for Wine?</dc:title>
  <dc:creator>Lewis Perdue</dc:creator>
  <cp:lastModifiedBy>Lewis Perdue</cp:lastModifiedBy>
  <cp:revision>135</cp:revision>
  <dcterms:created xsi:type="dcterms:W3CDTF">2021-06-03T16:59:29Z</dcterms:created>
  <dcterms:modified xsi:type="dcterms:W3CDTF">2021-09-20T22:13:31Z</dcterms:modified>
</cp:coreProperties>
</file>